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2"/>
  </p:notesMasterIdLst>
  <p:sldIdLst>
    <p:sldId id="256" r:id="rId2"/>
    <p:sldId id="260" r:id="rId3"/>
    <p:sldId id="261" r:id="rId4"/>
    <p:sldId id="258" r:id="rId5"/>
    <p:sldId id="259" r:id="rId6"/>
    <p:sldId id="296" r:id="rId7"/>
    <p:sldId id="263" r:id="rId8"/>
    <p:sldId id="298" r:id="rId9"/>
    <p:sldId id="265" r:id="rId10"/>
    <p:sldId id="268" r:id="rId11"/>
    <p:sldId id="297" r:id="rId12"/>
    <p:sldId id="267" r:id="rId13"/>
    <p:sldId id="291" r:id="rId14"/>
    <p:sldId id="270" r:id="rId15"/>
    <p:sldId id="269" r:id="rId16"/>
    <p:sldId id="271" r:id="rId17"/>
    <p:sldId id="272" r:id="rId18"/>
    <p:sldId id="301" r:id="rId19"/>
    <p:sldId id="289" r:id="rId20"/>
    <p:sldId id="274" r:id="rId21"/>
    <p:sldId id="300" r:id="rId22"/>
    <p:sldId id="276" r:id="rId23"/>
    <p:sldId id="278" r:id="rId24"/>
    <p:sldId id="282" r:id="rId25"/>
    <p:sldId id="299" r:id="rId26"/>
    <p:sldId id="290" r:id="rId27"/>
    <p:sldId id="277" r:id="rId28"/>
    <p:sldId id="284" r:id="rId29"/>
    <p:sldId id="283" r:id="rId30"/>
    <p:sldId id="28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FF99FF"/>
    <a:srgbClr val="FF33CC"/>
    <a:srgbClr val="EC4D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696"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D63D63-5F7A-44D3-A18A-9D968262213F}" type="datetimeFigureOut">
              <a:rPr lang="en-US" smtClean="0"/>
              <a:t>2/10/2022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7D60EB-6271-4194-843D-202574857C94}" type="slidenum">
              <a:rPr lang="en-US" smtClean="0"/>
              <a:t>‹#›</a:t>
            </a:fld>
            <a:endParaRPr lang="en-US"/>
          </a:p>
        </p:txBody>
      </p:sp>
    </p:spTree>
    <p:extLst>
      <p:ext uri="{BB962C8B-B14F-4D97-AF65-F5344CB8AC3E}">
        <p14:creationId xmlns:p14="http://schemas.microsoft.com/office/powerpoint/2010/main" val="18380420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7D60EB-6271-4194-843D-202574857C94}" type="slidenum">
              <a:rPr lang="en-US" smtClean="0"/>
              <a:t>11</a:t>
            </a:fld>
            <a:endParaRPr lang="en-US"/>
          </a:p>
        </p:txBody>
      </p:sp>
    </p:spTree>
    <p:extLst>
      <p:ext uri="{BB962C8B-B14F-4D97-AF65-F5344CB8AC3E}">
        <p14:creationId xmlns:p14="http://schemas.microsoft.com/office/powerpoint/2010/main" val="2506638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DC7D60EB-6271-4194-843D-202574857C94}" type="slidenum">
              <a:rPr lang="en-US" smtClean="0"/>
              <a:t>23</a:t>
            </a:fld>
            <a:endParaRPr lang="en-US"/>
          </a:p>
        </p:txBody>
      </p:sp>
    </p:spTree>
    <p:extLst>
      <p:ext uri="{BB962C8B-B14F-4D97-AF65-F5344CB8AC3E}">
        <p14:creationId xmlns:p14="http://schemas.microsoft.com/office/powerpoint/2010/main" val="765655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0F8CF-692C-4963-8B5E-D1C0928CF160}"/>
              </a:ext>
            </a:extLst>
          </p:cNvPr>
          <p:cNvSpPr>
            <a:spLocks noGrp="1"/>
          </p:cNvSpPr>
          <p:nvPr>
            <p:ph type="ctrTitle"/>
          </p:nvPr>
        </p:nvSpPr>
        <p:spPr>
          <a:xfrm>
            <a:off x="1429612" y="1013984"/>
            <a:ext cx="7714388" cy="3260635"/>
          </a:xfrm>
        </p:spPr>
        <p:txBody>
          <a:bodyPr anchor="b"/>
          <a:lstStyle>
            <a:lvl1pPr algn="l">
              <a:defRPr sz="2800"/>
            </a:lvl1pPr>
          </a:lstStyle>
          <a:p>
            <a:r>
              <a:rPr lang="en-US" dirty="0"/>
              <a:t>Click to edit Master title style</a:t>
            </a:r>
          </a:p>
        </p:txBody>
      </p:sp>
      <p:sp>
        <p:nvSpPr>
          <p:cNvPr id="3" name="Subtitle 2">
            <a:extLst>
              <a:ext uri="{FF2B5EF4-FFF2-40B4-BE49-F238E27FC236}">
                <a16:creationId xmlns:a16="http://schemas.microsoft.com/office/drawing/2014/main" id="{9F419655-1613-4CC0-BBE9-BD2CB2C3C766}"/>
              </a:ext>
            </a:extLst>
          </p:cNvPr>
          <p:cNvSpPr>
            <a:spLocks noGrp="1"/>
          </p:cNvSpPr>
          <p:nvPr>
            <p:ph type="subTitle" idx="1"/>
          </p:nvPr>
        </p:nvSpPr>
        <p:spPr>
          <a:xfrm>
            <a:off x="1429612" y="4848464"/>
            <a:ext cx="7714388" cy="1085849"/>
          </a:xfrm>
        </p:spPr>
        <p:txBody>
          <a:bodyPr>
            <a:normAutofit/>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40267FFF-6BC4-4DF0-BC55-B2C3BFD8ED12}"/>
              </a:ext>
            </a:extLst>
          </p:cNvPr>
          <p:cNvSpPr>
            <a:spLocks noGrp="1"/>
          </p:cNvSpPr>
          <p:nvPr>
            <p:ph type="dt" sz="half" idx="10"/>
          </p:nvPr>
        </p:nvSpPr>
        <p:spPr/>
        <p:txBody>
          <a:bodyPr/>
          <a:lstStyle/>
          <a:p>
            <a:fld id="{3C2B07E4-CDF9-4C88-A2F3-04620E58224D}" type="datetimeFigureOut">
              <a:rPr lang="en-US" smtClean="0"/>
              <a:t>2/10/2022</a:t>
            </a:fld>
            <a:endParaRPr lang="en-US"/>
          </a:p>
        </p:txBody>
      </p:sp>
      <p:sp>
        <p:nvSpPr>
          <p:cNvPr id="5" name="Footer Placeholder 4">
            <a:extLst>
              <a:ext uri="{FF2B5EF4-FFF2-40B4-BE49-F238E27FC236}">
                <a16:creationId xmlns:a16="http://schemas.microsoft.com/office/drawing/2014/main" id="{D6389830-A1B7-484B-832C-F64A558BDF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A8F727-72C8-47A9-8E54-AD84590286F9}"/>
              </a:ext>
            </a:extLst>
          </p:cNvPr>
          <p:cNvSpPr>
            <a:spLocks noGrp="1"/>
          </p:cNvSpPr>
          <p:nvPr>
            <p:ph type="sldNum" sz="quarter" idx="12"/>
          </p:nvPr>
        </p:nvSpPr>
        <p:spPr/>
        <p:txBody>
          <a:bodyPr/>
          <a:lstStyle/>
          <a:p>
            <a:fld id="{EFE71E98-A417-4ECC-ACEB-C0490C20DB04}" type="slidenum">
              <a:rPr lang="en-US" smtClean="0"/>
              <a:t>‹#›</a:t>
            </a:fld>
            <a:endParaRPr lang="en-US"/>
          </a:p>
        </p:txBody>
      </p:sp>
      <p:cxnSp>
        <p:nvCxnSpPr>
          <p:cNvPr id="7" name="Straight Connector 6">
            <a:extLst>
              <a:ext uri="{FF2B5EF4-FFF2-40B4-BE49-F238E27FC236}">
                <a16:creationId xmlns:a16="http://schemas.microsoft.com/office/drawing/2014/main" id="{AEED5540-64E5-4258-ABA4-753F07B71B38}"/>
              </a:ext>
            </a:extLst>
          </p:cNvPr>
          <p:cNvCxnSpPr>
            <a:cxnSpLocks/>
          </p:cNvCxnSpPr>
          <p:nvPr/>
        </p:nvCxnSpPr>
        <p:spPr>
          <a:xfrm>
            <a:off x="1524000" y="457150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690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8A5DE-E5C6-4DB9-AD28-8F1EAC6F5513}"/>
              </a:ext>
            </a:extLst>
          </p:cNvPr>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4363E08E-9B2D-4740-9AC6-D5E1CFB95FC6}"/>
              </a:ext>
            </a:extLst>
          </p:cNvPr>
          <p:cNvSpPr>
            <a:spLocks noGrp="1"/>
          </p:cNvSpPr>
          <p:nvPr>
            <p:ph type="body" orient="vert" idx="1"/>
          </p:nvPr>
        </p:nvSpPr>
        <p:spPr>
          <a:xfrm>
            <a:off x="1429566" y="2229957"/>
            <a:ext cx="9238434" cy="3866043"/>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4E4E3736-E8AA-4F58-9D3A-27050B287F9D}"/>
              </a:ext>
            </a:extLst>
          </p:cNvPr>
          <p:cNvSpPr>
            <a:spLocks noGrp="1"/>
          </p:cNvSpPr>
          <p:nvPr>
            <p:ph type="dt" sz="half" idx="10"/>
          </p:nvPr>
        </p:nvSpPr>
        <p:spPr/>
        <p:txBody>
          <a:bodyPr/>
          <a:lstStyle/>
          <a:p>
            <a:fld id="{3C2B07E4-CDF9-4C88-A2F3-04620E58224D}" type="datetimeFigureOut">
              <a:rPr lang="en-US" smtClean="0"/>
              <a:t>2/10/2022</a:t>
            </a:fld>
            <a:endParaRPr lang="en-US"/>
          </a:p>
        </p:txBody>
      </p:sp>
      <p:sp>
        <p:nvSpPr>
          <p:cNvPr id="5" name="Footer Placeholder 4">
            <a:extLst>
              <a:ext uri="{FF2B5EF4-FFF2-40B4-BE49-F238E27FC236}">
                <a16:creationId xmlns:a16="http://schemas.microsoft.com/office/drawing/2014/main" id="{1DE95E84-15BC-478B-9DAB-15025867BB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E9D98F-E0A8-4254-A957-7F17811D017E}"/>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412738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DE70F5-2276-4F91-9FC2-8DA4B528814A}"/>
              </a:ext>
            </a:extLst>
          </p:cNvPr>
          <p:cNvSpPr>
            <a:spLocks noGrp="1"/>
          </p:cNvSpPr>
          <p:nvPr>
            <p:ph type="title" orient="vert"/>
          </p:nvPr>
        </p:nvSpPr>
        <p:spPr>
          <a:xfrm>
            <a:off x="9144000" y="1467699"/>
            <a:ext cx="1758461" cy="4628301"/>
          </a:xfrm>
        </p:spPr>
        <p:txBody>
          <a:bodyPr vert="eaVert"/>
          <a:lstStyle>
            <a:lvl1pPr>
              <a:defRPr>
                <a:solidFill>
                  <a:schemeClr val="tx1"/>
                </a:solidFill>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D21856C5-C2FD-45E4-A631-AC06B5495BEA}"/>
              </a:ext>
            </a:extLst>
          </p:cNvPr>
          <p:cNvSpPr>
            <a:spLocks noGrp="1"/>
          </p:cNvSpPr>
          <p:nvPr>
            <p:ph type="body" orient="vert" idx="1"/>
          </p:nvPr>
        </p:nvSpPr>
        <p:spPr>
          <a:xfrm>
            <a:off x="1182312" y="1467699"/>
            <a:ext cx="7839379" cy="4628301"/>
          </a:xfr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EE336EA-B6DD-4115-9C67-79A24C866ED4}"/>
              </a:ext>
            </a:extLst>
          </p:cNvPr>
          <p:cNvSpPr>
            <a:spLocks noGrp="1"/>
          </p:cNvSpPr>
          <p:nvPr>
            <p:ph type="dt" sz="half" idx="10"/>
          </p:nvPr>
        </p:nvSpPr>
        <p:spPr/>
        <p:txBody>
          <a:bodyPr/>
          <a:lstStyle/>
          <a:p>
            <a:fld id="{3C2B07E4-CDF9-4C88-A2F3-04620E58224D}" type="datetimeFigureOut">
              <a:rPr lang="en-US" smtClean="0"/>
              <a:t>2/10/2022</a:t>
            </a:fld>
            <a:endParaRPr lang="en-US"/>
          </a:p>
        </p:txBody>
      </p:sp>
      <p:sp>
        <p:nvSpPr>
          <p:cNvPr id="5" name="Footer Placeholder 4">
            <a:extLst>
              <a:ext uri="{FF2B5EF4-FFF2-40B4-BE49-F238E27FC236}">
                <a16:creationId xmlns:a16="http://schemas.microsoft.com/office/drawing/2014/main" id="{C2EA668B-1DAB-449C-9BA4-7B1572A22B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C6567E-119D-4C98-93FF-73A332803A13}"/>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3549302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F94C-BCB1-4F4C-AF70-DD2A5C4E3318}"/>
              </a:ext>
            </a:extLst>
          </p:cNvPr>
          <p:cNvSpPr>
            <a:spLocks noGrp="1"/>
          </p:cNvSpPr>
          <p:nvPr>
            <p:ph type="title"/>
          </p:nvPr>
        </p:nvSpPr>
        <p:spPr>
          <a:xfrm>
            <a:off x="1429566" y="1045445"/>
            <a:ext cx="9238434" cy="857559"/>
          </a:xfrm>
        </p:spPr>
        <p:txBody>
          <a:bodyPr anchor="b"/>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8A909B75-A057-44B5-872F-DF01BDC8EA07}"/>
              </a:ext>
            </a:extLst>
          </p:cNvPr>
          <p:cNvSpPr>
            <a:spLocks noGrp="1"/>
          </p:cNvSpPr>
          <p:nvPr>
            <p:ph idx="1"/>
          </p:nvPr>
        </p:nvSpPr>
        <p:spPr>
          <a:xfrm>
            <a:off x="1429566" y="2286000"/>
            <a:ext cx="9238434" cy="381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806260C-3219-4812-88F2-3162D37F293B}"/>
              </a:ext>
            </a:extLst>
          </p:cNvPr>
          <p:cNvSpPr>
            <a:spLocks noGrp="1"/>
          </p:cNvSpPr>
          <p:nvPr>
            <p:ph type="dt" sz="half" idx="10"/>
          </p:nvPr>
        </p:nvSpPr>
        <p:spPr/>
        <p:txBody>
          <a:bodyPr/>
          <a:lstStyle/>
          <a:p>
            <a:fld id="{3C2B07E4-CDF9-4C88-A2F3-04620E58224D}" type="datetimeFigureOut">
              <a:rPr lang="en-US" smtClean="0"/>
              <a:t>2/10/2022</a:t>
            </a:fld>
            <a:endParaRPr lang="en-US"/>
          </a:p>
        </p:txBody>
      </p:sp>
      <p:sp>
        <p:nvSpPr>
          <p:cNvPr id="5" name="Footer Placeholder 4">
            <a:extLst>
              <a:ext uri="{FF2B5EF4-FFF2-40B4-BE49-F238E27FC236}">
                <a16:creationId xmlns:a16="http://schemas.microsoft.com/office/drawing/2014/main" id="{F2762B73-9C01-4BE3-A199-782BE6EBA6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761492-EB56-4454-9D2A-8BB94AACB899}"/>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3092324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980A128-A52A-402C-865B-1BF08D7F045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900447-3778-4AB7-ACB3-7C2313FE9A47}"/>
              </a:ext>
            </a:extLst>
          </p:cNvPr>
          <p:cNvSpPr>
            <a:spLocks noGrp="1"/>
          </p:cNvSpPr>
          <p:nvPr>
            <p:ph type="title"/>
          </p:nvPr>
        </p:nvSpPr>
        <p:spPr>
          <a:xfrm>
            <a:off x="1421745" y="1287554"/>
            <a:ext cx="8284963" cy="3113064"/>
          </a:xfrm>
        </p:spPr>
        <p:txBody>
          <a:bodyPr anchor="t"/>
          <a:lstStyle>
            <a:lvl1pPr>
              <a:defRPr sz="4400"/>
            </a:lvl1pPr>
          </a:lstStyle>
          <a:p>
            <a:r>
              <a:rPr lang="en-US" dirty="0"/>
              <a:t>Click to edit Master title style</a:t>
            </a:r>
          </a:p>
        </p:txBody>
      </p:sp>
      <p:sp>
        <p:nvSpPr>
          <p:cNvPr id="3" name="Text Placeholder 2">
            <a:extLst>
              <a:ext uri="{FF2B5EF4-FFF2-40B4-BE49-F238E27FC236}">
                <a16:creationId xmlns:a16="http://schemas.microsoft.com/office/drawing/2014/main" id="{F9B910C9-BA3C-4D31-9C62-2C2408591FF2}"/>
              </a:ext>
            </a:extLst>
          </p:cNvPr>
          <p:cNvSpPr>
            <a:spLocks noGrp="1"/>
          </p:cNvSpPr>
          <p:nvPr>
            <p:ph type="body" idx="1"/>
          </p:nvPr>
        </p:nvSpPr>
        <p:spPr>
          <a:xfrm>
            <a:off x="1421744" y="4619707"/>
            <a:ext cx="7722256" cy="1476293"/>
          </a:xfrm>
        </p:spPr>
        <p:txBody>
          <a:bodyPr anchor="b">
            <a:normAutofit/>
          </a:bodyPr>
          <a:lstStyle>
            <a:lvl1pPr marL="0" indent="0">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8742E8A-6B69-406B-A3DF-0A1B76832E0A}"/>
              </a:ext>
            </a:extLst>
          </p:cNvPr>
          <p:cNvSpPr>
            <a:spLocks noGrp="1"/>
          </p:cNvSpPr>
          <p:nvPr>
            <p:ph type="dt" sz="half" idx="10"/>
          </p:nvPr>
        </p:nvSpPr>
        <p:spPr/>
        <p:txBody>
          <a:bodyPr/>
          <a:lstStyle/>
          <a:p>
            <a:fld id="{3C2B07E4-CDF9-4C88-A2F3-04620E58224D}" type="datetimeFigureOut">
              <a:rPr lang="en-US" smtClean="0"/>
              <a:t>2/10/2022</a:t>
            </a:fld>
            <a:endParaRPr lang="en-US"/>
          </a:p>
        </p:txBody>
      </p:sp>
      <p:sp>
        <p:nvSpPr>
          <p:cNvPr id="5" name="Footer Placeholder 4">
            <a:extLst>
              <a:ext uri="{FF2B5EF4-FFF2-40B4-BE49-F238E27FC236}">
                <a16:creationId xmlns:a16="http://schemas.microsoft.com/office/drawing/2014/main" id="{64D665CF-4461-4BB8-8F3A-ED1CB1084C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898B27-5EF3-49F4-B3CE-F3CF419AE06E}"/>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3093368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3F3BA-5AD5-4F15-97B2-E4652D1D4E15}"/>
              </a:ext>
            </a:extLst>
          </p:cNvPr>
          <p:cNvSpPr>
            <a:spLocks noGrp="1"/>
          </p:cNvSpPr>
          <p:nvPr>
            <p:ph type="title"/>
          </p:nvPr>
        </p:nvSpPr>
        <p:spPr>
          <a:xfrm>
            <a:off x="1429566" y="1013411"/>
            <a:ext cx="9238434" cy="889592"/>
          </a:xfrm>
        </p:spPr>
        <p:txBody>
          <a:bodyPr/>
          <a:lstStyle>
            <a:lvl1pPr>
              <a:defRPr>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EA997B8-1FD3-40E6-A486-256EB41DB70A}"/>
              </a:ext>
            </a:extLst>
          </p:cNvPr>
          <p:cNvSpPr>
            <a:spLocks noGrp="1"/>
          </p:cNvSpPr>
          <p:nvPr>
            <p:ph sz="half" idx="1"/>
          </p:nvPr>
        </p:nvSpPr>
        <p:spPr>
          <a:xfrm>
            <a:off x="1429566" y="2135565"/>
            <a:ext cx="4495800" cy="396043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4183F4D8-AA9A-4AF7-86EA-E4D797B98CE9}"/>
              </a:ext>
            </a:extLst>
          </p:cNvPr>
          <p:cNvSpPr>
            <a:spLocks noGrp="1"/>
          </p:cNvSpPr>
          <p:nvPr>
            <p:ph sz="half" idx="2"/>
          </p:nvPr>
        </p:nvSpPr>
        <p:spPr>
          <a:xfrm>
            <a:off x="6172200" y="2135565"/>
            <a:ext cx="4495800" cy="396043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BA08823E-BC08-4810-9BFF-35D2EA2AE729}"/>
              </a:ext>
            </a:extLst>
          </p:cNvPr>
          <p:cNvSpPr>
            <a:spLocks noGrp="1"/>
          </p:cNvSpPr>
          <p:nvPr>
            <p:ph type="dt" sz="half" idx="10"/>
          </p:nvPr>
        </p:nvSpPr>
        <p:spPr/>
        <p:txBody>
          <a:bodyPr/>
          <a:lstStyle/>
          <a:p>
            <a:fld id="{3C2B07E4-CDF9-4C88-A2F3-04620E58224D}" type="datetimeFigureOut">
              <a:rPr lang="en-US" smtClean="0"/>
              <a:t>2/10/2022</a:t>
            </a:fld>
            <a:endParaRPr lang="en-US"/>
          </a:p>
        </p:txBody>
      </p:sp>
      <p:sp>
        <p:nvSpPr>
          <p:cNvPr id="6" name="Footer Placeholder 5">
            <a:extLst>
              <a:ext uri="{FF2B5EF4-FFF2-40B4-BE49-F238E27FC236}">
                <a16:creationId xmlns:a16="http://schemas.microsoft.com/office/drawing/2014/main" id="{2FDD2BFB-BB2C-4C4A-A6E1-DD223C2BE0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D369B2-12F8-4583-8A7F-523C9A3EF09B}"/>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23345622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C717F-84B9-44BA-8DD6-680394AB193E}"/>
              </a:ext>
            </a:extLst>
          </p:cNvPr>
          <p:cNvSpPr>
            <a:spLocks noGrp="1"/>
          </p:cNvSpPr>
          <p:nvPr>
            <p:ph type="title"/>
          </p:nvPr>
        </p:nvSpPr>
        <p:spPr>
          <a:xfrm>
            <a:off x="1429566" y="1079150"/>
            <a:ext cx="9238434" cy="823912"/>
          </a:xfrm>
        </p:spPr>
        <p:txBody>
          <a:bodyPr/>
          <a:lstStyle>
            <a:lvl1pPr>
              <a:defRPr>
                <a:solidFill>
                  <a:schemeClr val="tx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A1217D6-7448-4625-964F-5D82F65F11F7}"/>
              </a:ext>
            </a:extLst>
          </p:cNvPr>
          <p:cNvSpPr>
            <a:spLocks noGrp="1"/>
          </p:cNvSpPr>
          <p:nvPr>
            <p:ph type="body" idx="1"/>
          </p:nvPr>
        </p:nvSpPr>
        <p:spPr>
          <a:xfrm>
            <a:off x="1429567" y="2013217"/>
            <a:ext cx="4495799" cy="704232"/>
          </a:xfrm>
        </p:spPr>
        <p:txBody>
          <a:bodyPr anchor="b">
            <a:normAutofit/>
          </a:bodyPr>
          <a:lstStyle>
            <a:lvl1pPr marL="0" indent="0">
              <a:lnSpc>
                <a:spcPct val="100000"/>
              </a:lnSpc>
              <a:buNone/>
              <a:defRPr sz="1800" b="0" cap="all" spc="3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253A534C-0B54-4327-99C0-4F0019FD21F6}"/>
              </a:ext>
            </a:extLst>
          </p:cNvPr>
          <p:cNvSpPr>
            <a:spLocks noGrp="1"/>
          </p:cNvSpPr>
          <p:nvPr>
            <p:ph sz="half" idx="2"/>
          </p:nvPr>
        </p:nvSpPr>
        <p:spPr>
          <a:xfrm>
            <a:off x="1429567" y="3048000"/>
            <a:ext cx="4495800" cy="304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89D4A63-0795-4B74-8C11-5FE7944118C7}"/>
              </a:ext>
            </a:extLst>
          </p:cNvPr>
          <p:cNvSpPr>
            <a:spLocks noGrp="1"/>
          </p:cNvSpPr>
          <p:nvPr>
            <p:ph type="body" sz="quarter" idx="3"/>
          </p:nvPr>
        </p:nvSpPr>
        <p:spPr>
          <a:xfrm>
            <a:off x="6172200" y="2013215"/>
            <a:ext cx="4495800" cy="704233"/>
          </a:xfrm>
        </p:spPr>
        <p:txBody>
          <a:bodyPr anchor="b">
            <a:normAutofit/>
          </a:bodyPr>
          <a:lstStyle>
            <a:lvl1pPr marL="0" indent="0">
              <a:lnSpc>
                <a:spcPct val="100000"/>
              </a:lnSpc>
              <a:buNone/>
              <a:defRPr sz="1800" b="0" cap="all" spc="3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823D16F3-F747-441B-9854-27225954DEC4}"/>
              </a:ext>
            </a:extLst>
          </p:cNvPr>
          <p:cNvSpPr>
            <a:spLocks noGrp="1"/>
          </p:cNvSpPr>
          <p:nvPr>
            <p:ph sz="quarter" idx="4"/>
          </p:nvPr>
        </p:nvSpPr>
        <p:spPr>
          <a:xfrm>
            <a:off x="6172200" y="3048000"/>
            <a:ext cx="4495800" cy="3048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0E8168E2-6B97-486E-B0E4-4E7F5CDBB5B1}"/>
              </a:ext>
            </a:extLst>
          </p:cNvPr>
          <p:cNvSpPr>
            <a:spLocks noGrp="1"/>
          </p:cNvSpPr>
          <p:nvPr>
            <p:ph type="dt" sz="half" idx="10"/>
          </p:nvPr>
        </p:nvSpPr>
        <p:spPr/>
        <p:txBody>
          <a:bodyPr/>
          <a:lstStyle/>
          <a:p>
            <a:fld id="{3C2B07E4-CDF9-4C88-A2F3-04620E58224D}" type="datetimeFigureOut">
              <a:rPr lang="en-US" smtClean="0"/>
              <a:t>2/10/2022</a:t>
            </a:fld>
            <a:endParaRPr lang="en-US"/>
          </a:p>
        </p:txBody>
      </p:sp>
      <p:sp>
        <p:nvSpPr>
          <p:cNvPr id="8" name="Footer Placeholder 7">
            <a:extLst>
              <a:ext uri="{FF2B5EF4-FFF2-40B4-BE49-F238E27FC236}">
                <a16:creationId xmlns:a16="http://schemas.microsoft.com/office/drawing/2014/main" id="{D05D3E2B-2F4E-4347-A8E9-27EB7D0359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C1FC4F5-6876-414E-9E30-84706A3F528C}"/>
              </a:ext>
            </a:extLst>
          </p:cNvPr>
          <p:cNvSpPr>
            <a:spLocks noGrp="1"/>
          </p:cNvSpPr>
          <p:nvPr>
            <p:ph type="sldNum" sz="quarter" idx="12"/>
          </p:nvPr>
        </p:nvSpPr>
        <p:spPr/>
        <p:txBody>
          <a:bodyPr/>
          <a:lstStyle/>
          <a:p>
            <a:fld id="{EFE71E98-A417-4ECC-ACEB-C0490C20DB04}" type="slidenum">
              <a:rPr lang="en-US" smtClean="0"/>
              <a:t>‹#›</a:t>
            </a:fld>
            <a:endParaRPr lang="en-US"/>
          </a:p>
        </p:txBody>
      </p:sp>
      <p:cxnSp>
        <p:nvCxnSpPr>
          <p:cNvPr id="11" name="Straight Connector 10">
            <a:extLst>
              <a:ext uri="{FF2B5EF4-FFF2-40B4-BE49-F238E27FC236}">
                <a16:creationId xmlns:a16="http://schemas.microsoft.com/office/drawing/2014/main" id="{A70D2F04-5474-46B9-B838-858CDF4AB2D2}"/>
              </a:ext>
            </a:extLst>
          </p:cNvPr>
          <p:cNvCxnSpPr>
            <a:cxnSpLocks/>
          </p:cNvCxnSpPr>
          <p:nvPr/>
        </p:nvCxnSpPr>
        <p:spPr>
          <a:xfrm>
            <a:off x="6270727" y="2876662"/>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ADEE893-BE45-47F3-BCF0-02424B3503CC}"/>
              </a:ext>
            </a:extLst>
          </p:cNvPr>
          <p:cNvSpPr/>
          <p:nvPr/>
        </p:nvSpPr>
        <p:spPr>
          <a:xfrm>
            <a:off x="-1171838" y="4592406"/>
            <a:ext cx="808262" cy="3897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3FB5178A-4501-4B56-8BF1-D083D7B021CE}"/>
              </a:ext>
            </a:extLst>
          </p:cNvPr>
          <p:cNvCxnSpPr>
            <a:cxnSpLocks/>
          </p:cNvCxnSpPr>
          <p:nvPr/>
        </p:nvCxnSpPr>
        <p:spPr>
          <a:xfrm>
            <a:off x="1524000" y="2876662"/>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0748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52109C6-041C-42BA-B507-8EA298046ED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F7BF877-20DD-40F4-AEA8-E1B6D5350D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67DC874-15B5-4338-B7D1-8E393AB4C16E}"/>
              </a:ext>
            </a:extLst>
          </p:cNvPr>
          <p:cNvSpPr>
            <a:spLocks noGrp="1"/>
          </p:cNvSpPr>
          <p:nvPr>
            <p:ph type="dt" sz="half" idx="10"/>
          </p:nvPr>
        </p:nvSpPr>
        <p:spPr/>
        <p:txBody>
          <a:bodyPr/>
          <a:lstStyle/>
          <a:p>
            <a:fld id="{3C2B07E4-CDF9-4C88-A2F3-04620E58224D}" type="datetimeFigureOut">
              <a:rPr lang="en-US" smtClean="0"/>
              <a:t>2/10/2022</a:t>
            </a:fld>
            <a:endParaRPr lang="en-US"/>
          </a:p>
        </p:txBody>
      </p:sp>
      <p:sp>
        <p:nvSpPr>
          <p:cNvPr id="4" name="Footer Placeholder 3">
            <a:extLst>
              <a:ext uri="{FF2B5EF4-FFF2-40B4-BE49-F238E27FC236}">
                <a16:creationId xmlns:a16="http://schemas.microsoft.com/office/drawing/2014/main" id="{7E66BAE3-24C5-483F-9141-D860A265E7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9AEEB4-66F8-4008-B616-804FB9D91CF9}"/>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3491656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46C975-8FFB-4A4B-9213-774EE3901DE9}"/>
              </a:ext>
            </a:extLst>
          </p:cNvPr>
          <p:cNvSpPr>
            <a:spLocks noGrp="1"/>
          </p:cNvSpPr>
          <p:nvPr>
            <p:ph type="dt" sz="half" idx="10"/>
          </p:nvPr>
        </p:nvSpPr>
        <p:spPr/>
        <p:txBody>
          <a:bodyPr/>
          <a:lstStyle/>
          <a:p>
            <a:fld id="{3C2B07E4-CDF9-4C88-A2F3-04620E58224D}" type="datetimeFigureOut">
              <a:rPr lang="en-US" smtClean="0"/>
              <a:t>2/10/2022</a:t>
            </a:fld>
            <a:endParaRPr lang="en-US"/>
          </a:p>
        </p:txBody>
      </p:sp>
      <p:sp>
        <p:nvSpPr>
          <p:cNvPr id="3" name="Footer Placeholder 2">
            <a:extLst>
              <a:ext uri="{FF2B5EF4-FFF2-40B4-BE49-F238E27FC236}">
                <a16:creationId xmlns:a16="http://schemas.microsoft.com/office/drawing/2014/main" id="{4FBA744F-475D-4105-8E4A-02581554953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3FA64C-7966-4D6F-88D7-4B89F2A1DF2C}"/>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3677756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4ED5F-AB94-4DCF-8971-B8B2B55AF653}"/>
              </a:ext>
            </a:extLst>
          </p:cNvPr>
          <p:cNvSpPr>
            <a:spLocks noGrp="1"/>
          </p:cNvSpPr>
          <p:nvPr>
            <p:ph type="title"/>
          </p:nvPr>
        </p:nvSpPr>
        <p:spPr>
          <a:xfrm>
            <a:off x="1443740" y="1558944"/>
            <a:ext cx="3279689" cy="1864196"/>
          </a:xfrm>
        </p:spPr>
        <p:txBody>
          <a:bodyPr anchor="b"/>
          <a:lstStyle>
            <a:lvl1pPr algn="r">
              <a:defRPr sz="2800">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41EE4CB-68CF-4BF3-A891-8277AFD13D88}"/>
              </a:ext>
            </a:extLst>
          </p:cNvPr>
          <p:cNvSpPr>
            <a:spLocks noGrp="1"/>
          </p:cNvSpPr>
          <p:nvPr>
            <p:ph idx="1"/>
          </p:nvPr>
        </p:nvSpPr>
        <p:spPr>
          <a:xfrm>
            <a:off x="5334000" y="762000"/>
            <a:ext cx="5333999" cy="5334000"/>
          </a:xfrm>
        </p:spPr>
        <p:txBody>
          <a:bodyPr anchor="ctr">
            <a:normAutofit/>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95292E72-B66D-40EE-B182-5585382A6DC9}"/>
              </a:ext>
            </a:extLst>
          </p:cNvPr>
          <p:cNvSpPr>
            <a:spLocks noGrp="1"/>
          </p:cNvSpPr>
          <p:nvPr>
            <p:ph type="body" sz="half" idx="2"/>
          </p:nvPr>
        </p:nvSpPr>
        <p:spPr>
          <a:xfrm>
            <a:off x="1443741" y="3649682"/>
            <a:ext cx="3233096" cy="1933605"/>
          </a:xfrm>
        </p:spPr>
        <p:txBody>
          <a:bodyPr/>
          <a:lstStyle>
            <a:lvl1pPr marL="0" indent="0" algn="r">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ED73B694-B050-45F3-AE6F-A86A129F1C64}"/>
              </a:ext>
            </a:extLst>
          </p:cNvPr>
          <p:cNvSpPr>
            <a:spLocks noGrp="1"/>
          </p:cNvSpPr>
          <p:nvPr>
            <p:ph type="dt" sz="half" idx="10"/>
          </p:nvPr>
        </p:nvSpPr>
        <p:spPr/>
        <p:txBody>
          <a:bodyPr/>
          <a:lstStyle/>
          <a:p>
            <a:fld id="{3C2B07E4-CDF9-4C88-A2F3-04620E58224D}" type="datetimeFigureOut">
              <a:rPr lang="en-US" smtClean="0"/>
              <a:t>2/10/2022</a:t>
            </a:fld>
            <a:endParaRPr lang="en-US"/>
          </a:p>
        </p:txBody>
      </p:sp>
      <p:sp>
        <p:nvSpPr>
          <p:cNvPr id="6" name="Footer Placeholder 5">
            <a:extLst>
              <a:ext uri="{FF2B5EF4-FFF2-40B4-BE49-F238E27FC236}">
                <a16:creationId xmlns:a16="http://schemas.microsoft.com/office/drawing/2014/main" id="{7E8AE423-9CA5-46B3-96B1-7586AD0208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4B973D-F1F7-47BC-996D-6100B7C89520}"/>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2703209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E9949-4A1F-4DA9-9B75-A6180F954B8D}"/>
              </a:ext>
            </a:extLst>
          </p:cNvPr>
          <p:cNvSpPr>
            <a:spLocks noGrp="1"/>
          </p:cNvSpPr>
          <p:nvPr>
            <p:ph type="title"/>
          </p:nvPr>
        </p:nvSpPr>
        <p:spPr>
          <a:xfrm>
            <a:off x="1433543" y="1383126"/>
            <a:ext cx="3289886" cy="2045874"/>
          </a:xfrm>
        </p:spPr>
        <p:txBody>
          <a:bodyPr anchor="b"/>
          <a:lstStyle>
            <a:lvl1pPr algn="r">
              <a:defRPr sz="2800">
                <a:solidFill>
                  <a:schemeClr val="tx1"/>
                </a:solidFill>
              </a:defRPr>
            </a:lvl1pPr>
          </a:lstStyle>
          <a:p>
            <a:r>
              <a:rPr lang="en-US" dirty="0"/>
              <a:t>Click to edit Master title style</a:t>
            </a:r>
          </a:p>
        </p:txBody>
      </p:sp>
      <p:sp>
        <p:nvSpPr>
          <p:cNvPr id="3" name="Picture Placeholder 2">
            <a:extLst>
              <a:ext uri="{FF2B5EF4-FFF2-40B4-BE49-F238E27FC236}">
                <a16:creationId xmlns:a16="http://schemas.microsoft.com/office/drawing/2014/main" id="{79A8D794-C670-4569-93D9-0FF8B35AA7AE}"/>
              </a:ext>
            </a:extLst>
          </p:cNvPr>
          <p:cNvSpPr>
            <a:spLocks noGrp="1"/>
          </p:cNvSpPr>
          <p:nvPr>
            <p:ph type="pic" idx="1"/>
          </p:nvPr>
        </p:nvSpPr>
        <p:spPr>
          <a:xfrm>
            <a:off x="5334001" y="762000"/>
            <a:ext cx="5333999" cy="5334000"/>
          </a:xfr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92486F6-AE67-4B34-B8E2-0B7576DC2E3A}"/>
              </a:ext>
            </a:extLst>
          </p:cNvPr>
          <p:cNvSpPr>
            <a:spLocks noGrp="1"/>
          </p:cNvSpPr>
          <p:nvPr>
            <p:ph type="body" sz="half" idx="2"/>
          </p:nvPr>
        </p:nvSpPr>
        <p:spPr>
          <a:xfrm>
            <a:off x="1433544" y="3649682"/>
            <a:ext cx="3243292" cy="1684317"/>
          </a:xfrm>
        </p:spPr>
        <p:txBody>
          <a:bodyPr/>
          <a:lstStyle>
            <a:lvl1pPr marL="0" indent="0" algn="r">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198B11C-BB63-49A6-B488-29D4FBF8E107}"/>
              </a:ext>
            </a:extLst>
          </p:cNvPr>
          <p:cNvSpPr>
            <a:spLocks noGrp="1"/>
          </p:cNvSpPr>
          <p:nvPr>
            <p:ph type="dt" sz="half" idx="10"/>
          </p:nvPr>
        </p:nvSpPr>
        <p:spPr/>
        <p:txBody>
          <a:bodyPr/>
          <a:lstStyle/>
          <a:p>
            <a:fld id="{3C2B07E4-CDF9-4C88-A2F3-04620E58224D}" type="datetimeFigureOut">
              <a:rPr lang="en-US" smtClean="0"/>
              <a:t>2/10/2022</a:t>
            </a:fld>
            <a:endParaRPr lang="en-US"/>
          </a:p>
        </p:txBody>
      </p:sp>
      <p:sp>
        <p:nvSpPr>
          <p:cNvPr id="6" name="Footer Placeholder 5">
            <a:extLst>
              <a:ext uri="{FF2B5EF4-FFF2-40B4-BE49-F238E27FC236}">
                <a16:creationId xmlns:a16="http://schemas.microsoft.com/office/drawing/2014/main" id="{324B9166-6D36-4F0A-9ADD-33D49A0C3A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B22B8F-7760-41B3-9053-DD90255B9EEE}"/>
              </a:ext>
            </a:extLst>
          </p:cNvPr>
          <p:cNvSpPr>
            <a:spLocks noGrp="1"/>
          </p:cNvSpPr>
          <p:nvPr>
            <p:ph type="sldNum" sz="quarter" idx="12"/>
          </p:nvPr>
        </p:nvSpPr>
        <p:spPr/>
        <p:txBody>
          <a:bodyPr/>
          <a:lstStyle/>
          <a:p>
            <a:fld id="{EFE71E98-A417-4ECC-ACEB-C0490C20DB04}" type="slidenum">
              <a:rPr lang="en-US" smtClean="0"/>
              <a:t>‹#›</a:t>
            </a:fld>
            <a:endParaRPr lang="en-US"/>
          </a:p>
        </p:txBody>
      </p:sp>
    </p:spTree>
    <p:extLst>
      <p:ext uri="{BB962C8B-B14F-4D97-AF65-F5344CB8AC3E}">
        <p14:creationId xmlns:p14="http://schemas.microsoft.com/office/powerpoint/2010/main" val="10848313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84152A-7FE0-4708-B7C1-DBEC8F133766}"/>
              </a:ext>
            </a:extLst>
          </p:cNvPr>
          <p:cNvSpPr>
            <a:spLocks noGrp="1"/>
          </p:cNvSpPr>
          <p:nvPr>
            <p:ph type="title"/>
          </p:nvPr>
        </p:nvSpPr>
        <p:spPr>
          <a:xfrm>
            <a:off x="1429566" y="1041621"/>
            <a:ext cx="9238434" cy="861383"/>
          </a:xfrm>
          <a:prstGeom prst="rect">
            <a:avLst/>
          </a:prstGeom>
        </p:spPr>
        <p:txBody>
          <a:bodyPr vert="horz" lIns="91440" tIns="45720" rIns="91440" bIns="45720" rtlCol="0" anchor="b">
            <a:noAutofit/>
          </a:bodyPr>
          <a:lstStyle/>
          <a:p>
            <a:r>
              <a:rPr lang="en-US" dirty="0"/>
              <a:t>Click to edit Master title style</a:t>
            </a:r>
          </a:p>
        </p:txBody>
      </p:sp>
      <p:sp>
        <p:nvSpPr>
          <p:cNvPr id="3" name="Text Placeholder 2">
            <a:extLst>
              <a:ext uri="{FF2B5EF4-FFF2-40B4-BE49-F238E27FC236}">
                <a16:creationId xmlns:a16="http://schemas.microsoft.com/office/drawing/2014/main" id="{B911AB53-BAF9-439D-9451-47193CF2FF8E}"/>
              </a:ext>
            </a:extLst>
          </p:cNvPr>
          <p:cNvSpPr>
            <a:spLocks noGrp="1"/>
          </p:cNvSpPr>
          <p:nvPr>
            <p:ph type="body" idx="1"/>
          </p:nvPr>
        </p:nvSpPr>
        <p:spPr>
          <a:xfrm>
            <a:off x="1429566" y="2285999"/>
            <a:ext cx="9238434" cy="38100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FB96D9F-562A-496F-A530-A561994DC5EF}"/>
              </a:ext>
            </a:extLst>
          </p:cNvPr>
          <p:cNvSpPr>
            <a:spLocks noGrp="1"/>
          </p:cNvSpPr>
          <p:nvPr>
            <p:ph type="dt" sz="half" idx="2"/>
          </p:nvPr>
        </p:nvSpPr>
        <p:spPr>
          <a:xfrm rot="5400000">
            <a:off x="10471087" y="4891318"/>
            <a:ext cx="2673295" cy="365125"/>
          </a:xfrm>
          <a:prstGeom prst="rect">
            <a:avLst/>
          </a:prstGeom>
        </p:spPr>
        <p:txBody>
          <a:bodyPr vert="horz" lIns="91440" tIns="45720" rIns="91440" bIns="45720" rtlCol="0" anchor="ctr"/>
          <a:lstStyle>
            <a:lvl1pPr algn="l">
              <a:defRPr sz="700" b="1" cap="all" spc="300" baseline="0">
                <a:solidFill>
                  <a:schemeClr val="tx1"/>
                </a:solidFill>
              </a:defRPr>
            </a:lvl1pPr>
          </a:lstStyle>
          <a:p>
            <a:fld id="{3C2B07E4-CDF9-4C88-A2F3-04620E58224D}" type="datetimeFigureOut">
              <a:rPr lang="en-US" smtClean="0"/>
              <a:pPr/>
              <a:t>2/10/2022</a:t>
            </a:fld>
            <a:endParaRPr lang="en-US" dirty="0"/>
          </a:p>
        </p:txBody>
      </p:sp>
      <p:sp>
        <p:nvSpPr>
          <p:cNvPr id="5" name="Footer Placeholder 4">
            <a:extLst>
              <a:ext uri="{FF2B5EF4-FFF2-40B4-BE49-F238E27FC236}">
                <a16:creationId xmlns:a16="http://schemas.microsoft.com/office/drawing/2014/main" id="{CC3060FE-AAC3-4FAE-9EB4-BCAE72D95670}"/>
              </a:ext>
            </a:extLst>
          </p:cNvPr>
          <p:cNvSpPr>
            <a:spLocks noGrp="1"/>
          </p:cNvSpPr>
          <p:nvPr>
            <p:ph type="ftr" sz="quarter" idx="3"/>
          </p:nvPr>
        </p:nvSpPr>
        <p:spPr>
          <a:xfrm rot="5400000">
            <a:off x="10473021" y="1609893"/>
            <a:ext cx="2669427" cy="365125"/>
          </a:xfrm>
          <a:prstGeom prst="rect">
            <a:avLst/>
          </a:prstGeom>
        </p:spPr>
        <p:txBody>
          <a:bodyPr vert="horz" lIns="91440" tIns="45720" rIns="91440" bIns="45720" rtlCol="0" anchor="ctr"/>
          <a:lstStyle>
            <a:lvl1pPr algn="r">
              <a:defRPr sz="700" b="1" cap="all" spc="30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4777EDB2-8F31-42FA-B253-62D241466385}"/>
              </a:ext>
            </a:extLst>
          </p:cNvPr>
          <p:cNvSpPr>
            <a:spLocks noGrp="1"/>
          </p:cNvSpPr>
          <p:nvPr>
            <p:ph type="sldNum" sz="quarter" idx="4"/>
          </p:nvPr>
        </p:nvSpPr>
        <p:spPr>
          <a:xfrm>
            <a:off x="11492908" y="3219853"/>
            <a:ext cx="629653" cy="429830"/>
          </a:xfrm>
          <a:prstGeom prst="rect">
            <a:avLst/>
          </a:prstGeom>
        </p:spPr>
        <p:txBody>
          <a:bodyPr vert="horz" lIns="91440" tIns="45720" rIns="91440" bIns="45720" rtlCol="0" anchor="ctr"/>
          <a:lstStyle>
            <a:lvl1pPr algn="ctr">
              <a:defRPr sz="1600" b="1">
                <a:solidFill>
                  <a:schemeClr val="tx1">
                    <a:tint val="75000"/>
                  </a:schemeClr>
                </a:solidFill>
                <a:latin typeface="+mj-lt"/>
              </a:defRPr>
            </a:lvl1pPr>
          </a:lstStyle>
          <a:p>
            <a:fld id="{EFE71E98-A417-4ECC-ACEB-C0490C20DB04}" type="slidenum">
              <a:rPr lang="en-US" smtClean="0"/>
              <a:pPr/>
              <a:t>‹#›</a:t>
            </a:fld>
            <a:endParaRPr lang="en-US"/>
          </a:p>
        </p:txBody>
      </p:sp>
    </p:spTree>
    <p:extLst>
      <p:ext uri="{BB962C8B-B14F-4D97-AF65-F5344CB8AC3E}">
        <p14:creationId xmlns:p14="http://schemas.microsoft.com/office/powerpoint/2010/main" val="277861636"/>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89" r:id="rId6"/>
    <p:sldLayoutId id="2147483685" r:id="rId7"/>
    <p:sldLayoutId id="2147483686" r:id="rId8"/>
    <p:sldLayoutId id="2147483687" r:id="rId9"/>
    <p:sldLayoutId id="2147483688" r:id="rId10"/>
    <p:sldLayoutId id="2147483690" r:id="rId11"/>
  </p:sldLayoutIdLst>
  <p:txStyles>
    <p:titleStyle>
      <a:lvl1pPr algn="l" defTabSz="914400" rtl="0" eaLnBrk="1" latinLnBrk="0" hangingPunct="1">
        <a:lnSpc>
          <a:spcPct val="120000"/>
        </a:lnSpc>
        <a:spcBef>
          <a:spcPct val="0"/>
        </a:spcBef>
        <a:buNone/>
        <a:defRPr sz="2800" b="1" kern="1200" cap="all" spc="600" baseline="0">
          <a:solidFill>
            <a:schemeClr val="tx1"/>
          </a:solidFill>
          <a:latin typeface="+mj-lt"/>
          <a:ea typeface="+mj-ea"/>
          <a:cs typeface="+mj-cs"/>
        </a:defRPr>
      </a:lvl1pPr>
    </p:titleStyle>
    <p:bodyStyle>
      <a:lvl1pPr marL="274320" indent="-274320" algn="l" defTabSz="914400" rtl="0" eaLnBrk="1" latinLnBrk="0" hangingPunct="1">
        <a:lnSpc>
          <a:spcPct val="130000"/>
        </a:lnSpc>
        <a:spcBef>
          <a:spcPts val="1000"/>
        </a:spcBef>
        <a:buSzPct val="85000"/>
        <a:buFont typeface="Arial" panose="020B0604020202020204" pitchFamily="34" charset="0"/>
        <a:buChar char="•"/>
        <a:defRPr sz="1800" kern="1200">
          <a:solidFill>
            <a:schemeClr val="tx1"/>
          </a:solidFill>
          <a:latin typeface="+mn-lt"/>
          <a:ea typeface="+mn-ea"/>
          <a:cs typeface="+mn-cs"/>
        </a:defRPr>
      </a:lvl1pPr>
      <a:lvl2pPr marL="274320" indent="0" algn="l" defTabSz="914400" rtl="0" eaLnBrk="1" latinLnBrk="0" hangingPunct="1">
        <a:lnSpc>
          <a:spcPct val="130000"/>
        </a:lnSpc>
        <a:spcBef>
          <a:spcPts val="500"/>
        </a:spcBef>
        <a:buSzPct val="85000"/>
        <a:buFontTx/>
        <a:buNone/>
        <a:defRPr sz="1600" b="1" kern="1200">
          <a:solidFill>
            <a:schemeClr val="tx1"/>
          </a:solidFill>
          <a:latin typeface="+mn-lt"/>
          <a:ea typeface="+mn-ea"/>
          <a:cs typeface="+mn-cs"/>
        </a:defRPr>
      </a:lvl2pPr>
      <a:lvl3pPr marL="457200" indent="-182880" algn="l" defTabSz="914400" rtl="0" eaLnBrk="1" latinLnBrk="0" hangingPunct="1">
        <a:lnSpc>
          <a:spcPct val="130000"/>
        </a:lnSpc>
        <a:spcBef>
          <a:spcPts val="500"/>
        </a:spcBef>
        <a:buSzPct val="85000"/>
        <a:buFont typeface="Arial" panose="020B0604020202020204" pitchFamily="34" charset="0"/>
        <a:buChar char="•"/>
        <a:defRPr sz="1400" kern="1200">
          <a:solidFill>
            <a:schemeClr val="tx1"/>
          </a:solidFill>
          <a:latin typeface="+mn-lt"/>
          <a:ea typeface="+mn-ea"/>
          <a:cs typeface="+mn-cs"/>
        </a:defRPr>
      </a:lvl3pPr>
      <a:lvl4pPr marL="466344" indent="0" algn="l" defTabSz="914400" rtl="0" eaLnBrk="1" latinLnBrk="0" hangingPunct="1">
        <a:lnSpc>
          <a:spcPct val="130000"/>
        </a:lnSpc>
        <a:spcBef>
          <a:spcPts val="500"/>
        </a:spcBef>
        <a:buSzPct val="85000"/>
        <a:buFontTx/>
        <a:buNone/>
        <a:defRPr sz="1200" b="1" kern="1200">
          <a:solidFill>
            <a:schemeClr val="tx1"/>
          </a:solidFill>
          <a:latin typeface="+mn-lt"/>
          <a:ea typeface="+mn-ea"/>
          <a:cs typeface="+mn-cs"/>
        </a:defRPr>
      </a:lvl4pPr>
      <a:lvl5pPr marL="640080" indent="-182880" algn="l" defTabSz="914400" rtl="0" eaLnBrk="1" latinLnBrk="0" hangingPunct="1">
        <a:lnSpc>
          <a:spcPct val="130000"/>
        </a:lnSpc>
        <a:spcBef>
          <a:spcPts val="500"/>
        </a:spcBef>
        <a:buSzPct val="85000"/>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hyperlink" Target="http://www.evergreenmagazine.com/"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arcgis.com/apps/PublicGallery/index.html?appid=e67afb7be2c8443ca64a2e8a8e473532"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hyperlink" Target="https://www.evergreenmagazine.com/first-put-out-the-fire" TargetMode="Externa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hyperlink" Target="https://www.evergreenmagazine.com/lincoln-county-counties-on-fire-report/"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evergreenmagazine.com/fia"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fia.fs.fed.us/" TargetMode="External"/><Relationship Id="rId5" Type="http://schemas.openxmlformats.org/officeDocument/2006/relationships/hyperlink" Target="https://www.evergreenmagazine.com/assets/EG-FIA-QR-2.26-1.pdf" TargetMode="Externa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s://www.evergreenmagazine.com/lincoln-county-counties-on-fire-report/"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hyperlink" Target="https://www.evergreenmagazine.com/lincoln-county-counties-on-fire-report/" TargetMode="Externa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hyperlink" Target="https://www.evergreenmagazine.com/lincoln-county-counties-on-fire-report/" TargetMode="Externa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hyperlink" Target="https://www.evergreenmagazine.com/lincoln-county-counties-on-fire-report/" TargetMode="Externa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2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arcgis.com/apps/PublicGallery/index.html?appid=e67afb7be2c8443ca64a2e8a8e473532" TargetMode="External"/><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hyperlink" Target="mailto:jim@evergreenmagazine.com" TargetMode="External"/><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hyperlink" Target="mailto:julia@evergreenmagazine.com"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evergreenmagazine.com/counties-on-fire" TargetMode="External"/><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hyperlink" Target="https://www.evergreenmagazine.com/counties-on-fire" TargetMode="External"/><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6">
            <a:extLst>
              <a:ext uri="{FF2B5EF4-FFF2-40B4-BE49-F238E27FC236}">
                <a16:creationId xmlns:a16="http://schemas.microsoft.com/office/drawing/2014/main" id="{B5BE1F7E-8D81-425E-A546-F57DADBDB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descr="Logo&#10;&#10;Description automatically generated">
            <a:extLst>
              <a:ext uri="{FF2B5EF4-FFF2-40B4-BE49-F238E27FC236}">
                <a16:creationId xmlns:a16="http://schemas.microsoft.com/office/drawing/2014/main" id="{5E64EB13-1586-488E-8448-2414BB873E63}"/>
              </a:ext>
            </a:extLst>
          </p:cNvPr>
          <p:cNvPicPr>
            <a:picLocks noChangeAspect="1"/>
          </p:cNvPicPr>
          <p:nvPr/>
        </p:nvPicPr>
        <p:blipFill rotWithShape="1">
          <a:blip r:embed="rId2">
            <a:extLst>
              <a:ext uri="{28A0092B-C50C-407E-A947-70E740481C1C}">
                <a14:useLocalDpi xmlns:a14="http://schemas.microsoft.com/office/drawing/2010/main" val="0"/>
              </a:ext>
            </a:extLst>
          </a:blip>
          <a:srcRect l="663" r="597" b="-1"/>
          <a:stretch/>
        </p:blipFill>
        <p:spPr>
          <a:xfrm>
            <a:off x="3037575" y="370575"/>
            <a:ext cx="6116849" cy="6116849"/>
          </a:xfrm>
          <a:custGeom>
            <a:avLst/>
            <a:gdLst/>
            <a:ahLst/>
            <a:cxnLst/>
            <a:rect l="l" t="t" r="r" b="b"/>
            <a:pathLst>
              <a:path w="5518768" h="5518768">
                <a:moveTo>
                  <a:pt x="2759384" y="0"/>
                </a:moveTo>
                <a:cubicBezTo>
                  <a:pt x="4283350" y="0"/>
                  <a:pt x="5518768" y="1235418"/>
                  <a:pt x="5518768" y="2759384"/>
                </a:cubicBezTo>
                <a:cubicBezTo>
                  <a:pt x="5518768" y="4283350"/>
                  <a:pt x="4283350" y="5518768"/>
                  <a:pt x="2759384" y="5518768"/>
                </a:cubicBezTo>
                <a:cubicBezTo>
                  <a:pt x="1235418" y="5518768"/>
                  <a:pt x="0" y="4283350"/>
                  <a:pt x="0" y="2759384"/>
                </a:cubicBezTo>
                <a:cubicBezTo>
                  <a:pt x="0" y="1235418"/>
                  <a:pt x="1235418" y="0"/>
                  <a:pt x="2759384" y="0"/>
                </a:cubicBezTo>
                <a:close/>
              </a:path>
            </a:pathLst>
          </a:custGeom>
        </p:spPr>
      </p:pic>
    </p:spTree>
    <p:extLst>
      <p:ext uri="{BB962C8B-B14F-4D97-AF65-F5344CB8AC3E}">
        <p14:creationId xmlns:p14="http://schemas.microsoft.com/office/powerpoint/2010/main" val="40727201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D412E90-F6D1-4D9C-85B9-CF82CE416B2E}"/>
              </a:ext>
            </a:extLst>
          </p:cNvPr>
          <p:cNvSpPr>
            <a:spLocks noGrp="1"/>
          </p:cNvSpPr>
          <p:nvPr>
            <p:ph type="title"/>
          </p:nvPr>
        </p:nvSpPr>
        <p:spPr>
          <a:xfrm>
            <a:off x="3378767" y="5929037"/>
            <a:ext cx="6162251" cy="857559"/>
          </a:xfrm>
        </p:spPr>
        <p:txBody>
          <a:bodyPr/>
          <a:lstStyle/>
          <a:p>
            <a:r>
              <a:rPr lang="en-US" sz="2000" dirty="0">
                <a:solidFill>
                  <a:schemeClr val="accent6"/>
                </a:solidFill>
                <a:latin typeface="Oswald" pitchFamily="2" charset="0"/>
                <a:hlinkClick r:id="rId2">
                  <a:extLst>
                    <a:ext uri="{A12FA001-AC4F-418D-AE19-62706E023703}">
                      <ahyp:hlinkClr xmlns:ahyp="http://schemas.microsoft.com/office/drawing/2018/hyperlinkcolor" val="tx"/>
                    </a:ext>
                  </a:extLst>
                </a:hlinkClick>
              </a:rPr>
              <a:t>www.evergreenmagazine.com</a:t>
            </a:r>
            <a:endParaRPr lang="en-US" sz="2000" dirty="0">
              <a:solidFill>
                <a:schemeClr val="accent6"/>
              </a:solidFill>
              <a:latin typeface="Oswald" pitchFamily="2" charset="0"/>
            </a:endParaRPr>
          </a:p>
        </p:txBody>
      </p:sp>
      <p:pic>
        <p:nvPicPr>
          <p:cNvPr id="5" name="Content Placeholder 4" descr="Text&#10;&#10;Description automatically generated">
            <a:hlinkClick r:id="rId2"/>
            <a:extLst>
              <a:ext uri="{FF2B5EF4-FFF2-40B4-BE49-F238E27FC236}">
                <a16:creationId xmlns:a16="http://schemas.microsoft.com/office/drawing/2014/main" id="{6B186DD9-9F37-4DCC-9B46-C80740528E1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43473" y="71404"/>
            <a:ext cx="10105053" cy="4093185"/>
          </a:xfrm>
          <a:prstGeom prst="rect">
            <a:avLst/>
          </a:prstGeom>
          <a:ln>
            <a:noFill/>
          </a:ln>
          <a:effectLst>
            <a:softEdge rad="112500"/>
          </a:effectLst>
        </p:spPr>
      </p:pic>
      <p:sp>
        <p:nvSpPr>
          <p:cNvPr id="33" name="TextBox 32">
            <a:extLst>
              <a:ext uri="{FF2B5EF4-FFF2-40B4-BE49-F238E27FC236}">
                <a16:creationId xmlns:a16="http://schemas.microsoft.com/office/drawing/2014/main" id="{2CDE0479-0E7E-4782-A6C9-C85BF18F1073}"/>
              </a:ext>
            </a:extLst>
          </p:cNvPr>
          <p:cNvSpPr txBox="1"/>
          <p:nvPr/>
        </p:nvSpPr>
        <p:spPr>
          <a:xfrm>
            <a:off x="531843" y="4143396"/>
            <a:ext cx="11332029" cy="2031325"/>
          </a:xfrm>
          <a:prstGeom prst="rect">
            <a:avLst/>
          </a:prstGeom>
          <a:noFill/>
        </p:spPr>
        <p:txBody>
          <a:bodyPr wrap="square" rtlCol="0">
            <a:spAutoFit/>
          </a:bodyPr>
          <a:lstStyle/>
          <a:p>
            <a:pPr algn="ctr"/>
            <a:r>
              <a:rPr lang="en-US" b="0" i="0" cap="all" dirty="0">
                <a:solidFill>
                  <a:schemeClr val="accent6">
                    <a:lumMod val="20000"/>
                    <a:lumOff val="80000"/>
                  </a:schemeClr>
                </a:solidFill>
                <a:effectLst/>
                <a:latin typeface="Oswald" pitchFamily="2" charset="0"/>
              </a:rPr>
              <a:t>EVERGREEN’s mission is to advance public understanding and support for science-based forestry and forest policy.</a:t>
            </a:r>
          </a:p>
          <a:p>
            <a:pPr algn="ctr"/>
            <a:endParaRPr lang="en-US" cap="all" dirty="0">
              <a:solidFill>
                <a:schemeClr val="accent6">
                  <a:lumMod val="20000"/>
                  <a:lumOff val="80000"/>
                </a:schemeClr>
              </a:solidFill>
              <a:latin typeface="Oswald" pitchFamily="2" charset="0"/>
            </a:endParaRPr>
          </a:p>
          <a:p>
            <a:pPr algn="ctr"/>
            <a:r>
              <a:rPr lang="en-US" b="0" i="0" cap="all" dirty="0">
                <a:solidFill>
                  <a:schemeClr val="accent6">
                    <a:lumMod val="20000"/>
                    <a:lumOff val="80000"/>
                  </a:schemeClr>
                </a:solidFill>
                <a:effectLst/>
                <a:latin typeface="Oswald" pitchFamily="2" charset="0"/>
              </a:rPr>
              <a:t>Evergreen FOUNDATION IS A NON-PROFIT FORESTRY RESEARCH AND EDUCATIONAL ORGANIZATION with over 36 years invested as a leading voice for American forestry. </a:t>
            </a:r>
          </a:p>
          <a:p>
            <a:pPr algn="ctr"/>
            <a:endParaRPr lang="en-US" cap="all" dirty="0">
              <a:solidFill>
                <a:schemeClr val="accent6">
                  <a:lumMod val="20000"/>
                  <a:lumOff val="80000"/>
                </a:schemeClr>
              </a:solidFill>
              <a:latin typeface="Oswald" pitchFamily="2" charset="0"/>
            </a:endParaRPr>
          </a:p>
          <a:p>
            <a:pPr algn="ctr"/>
            <a:r>
              <a:rPr lang="en-US" b="0" i="0" cap="all" dirty="0">
                <a:solidFill>
                  <a:schemeClr val="accent6">
                    <a:lumMod val="20000"/>
                    <a:lumOff val="80000"/>
                  </a:schemeClr>
                </a:solidFill>
                <a:effectLst/>
                <a:latin typeface="Oswald" pitchFamily="2" charset="0"/>
              </a:rPr>
              <a:t>Evergreen represents the collective resources of over 70 years of work in creating content that addresses the state of our public lands and “Forest-to-community health” - resilient forests that support resilient communities. </a:t>
            </a:r>
            <a:endParaRPr lang="en-US" dirty="0">
              <a:solidFill>
                <a:schemeClr val="accent6">
                  <a:lumMod val="20000"/>
                  <a:lumOff val="80000"/>
                </a:schemeClr>
              </a:solidFill>
            </a:endParaRPr>
          </a:p>
        </p:txBody>
      </p:sp>
    </p:spTree>
    <p:extLst>
      <p:ext uri="{BB962C8B-B14F-4D97-AF65-F5344CB8AC3E}">
        <p14:creationId xmlns:p14="http://schemas.microsoft.com/office/powerpoint/2010/main" val="1900769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outdoor, tree, grass, plant&#10;&#10;Description automatically generated">
            <a:extLst>
              <a:ext uri="{FF2B5EF4-FFF2-40B4-BE49-F238E27FC236}">
                <a16:creationId xmlns:a16="http://schemas.microsoft.com/office/drawing/2014/main" id="{3B158EDE-5C89-490C-84BF-1C2110917B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04053"/>
            <a:ext cx="7692120" cy="4674637"/>
          </a:xfrm>
          <a:prstGeom prst="rect">
            <a:avLst/>
          </a:prstGeom>
          <a:ln>
            <a:noFill/>
          </a:ln>
          <a:effectLst>
            <a:softEdge rad="112500"/>
          </a:effectLst>
        </p:spPr>
      </p:pic>
      <p:pic>
        <p:nvPicPr>
          <p:cNvPr id="9" name="Picture 8" descr="A high angle view of a forest&#10;&#10;Description automatically generated with medium confidence">
            <a:extLst>
              <a:ext uri="{FF2B5EF4-FFF2-40B4-BE49-F238E27FC236}">
                <a16:creationId xmlns:a16="http://schemas.microsoft.com/office/drawing/2014/main" id="{0D1A4A3D-CDC2-48F0-BEFD-325EA2B322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1449" y="0"/>
            <a:ext cx="6370551" cy="4674637"/>
          </a:xfrm>
          <a:prstGeom prst="rect">
            <a:avLst/>
          </a:prstGeom>
          <a:ln>
            <a:noFill/>
          </a:ln>
          <a:effectLst>
            <a:softEdge rad="112500"/>
          </a:effectLst>
        </p:spPr>
      </p:pic>
      <p:sp>
        <p:nvSpPr>
          <p:cNvPr id="13" name="TextBox 12">
            <a:extLst>
              <a:ext uri="{FF2B5EF4-FFF2-40B4-BE49-F238E27FC236}">
                <a16:creationId xmlns:a16="http://schemas.microsoft.com/office/drawing/2014/main" id="{5139FF83-9193-464C-A3C4-514EEC1F625D}"/>
              </a:ext>
            </a:extLst>
          </p:cNvPr>
          <p:cNvSpPr txBox="1"/>
          <p:nvPr/>
        </p:nvSpPr>
        <p:spPr>
          <a:xfrm>
            <a:off x="652717" y="314908"/>
            <a:ext cx="4394718" cy="1384995"/>
          </a:xfrm>
          <a:prstGeom prst="rect">
            <a:avLst/>
          </a:prstGeom>
          <a:noFill/>
        </p:spPr>
        <p:txBody>
          <a:bodyPr wrap="square" rtlCol="0">
            <a:spAutoFit/>
          </a:bodyPr>
          <a:lstStyle/>
          <a:p>
            <a:r>
              <a:rPr lang="en-US" sz="2800" dirty="0">
                <a:solidFill>
                  <a:schemeClr val="tx1">
                    <a:lumMod val="75000"/>
                  </a:schemeClr>
                </a:solidFill>
                <a:latin typeface="Oswald" pitchFamily="2" charset="0"/>
              </a:rPr>
              <a:t>Vaagen Brothers thinning on the </a:t>
            </a:r>
            <a:r>
              <a:rPr lang="en-US" sz="2800" dirty="0" err="1">
                <a:solidFill>
                  <a:schemeClr val="tx1">
                    <a:lumMod val="75000"/>
                  </a:schemeClr>
                </a:solidFill>
                <a:latin typeface="Oswald" pitchFamily="2" charset="0"/>
              </a:rPr>
              <a:t>Collville</a:t>
            </a:r>
            <a:r>
              <a:rPr lang="en-US" sz="2800" dirty="0">
                <a:solidFill>
                  <a:schemeClr val="tx1">
                    <a:lumMod val="75000"/>
                  </a:schemeClr>
                </a:solidFill>
                <a:latin typeface="Oswald" pitchFamily="2" charset="0"/>
              </a:rPr>
              <a:t> National Forest – Northeast Washington</a:t>
            </a:r>
          </a:p>
        </p:txBody>
      </p:sp>
      <p:sp>
        <p:nvSpPr>
          <p:cNvPr id="15" name="TextBox 14">
            <a:extLst>
              <a:ext uri="{FF2B5EF4-FFF2-40B4-BE49-F238E27FC236}">
                <a16:creationId xmlns:a16="http://schemas.microsoft.com/office/drawing/2014/main" id="{456B648D-96CD-4796-88F6-C13FC59EC0FF}"/>
              </a:ext>
            </a:extLst>
          </p:cNvPr>
          <p:cNvSpPr txBox="1"/>
          <p:nvPr/>
        </p:nvSpPr>
        <p:spPr>
          <a:xfrm>
            <a:off x="7856373" y="5249610"/>
            <a:ext cx="3638939" cy="954107"/>
          </a:xfrm>
          <a:prstGeom prst="rect">
            <a:avLst/>
          </a:prstGeom>
          <a:noFill/>
        </p:spPr>
        <p:txBody>
          <a:bodyPr wrap="square" rtlCol="0">
            <a:spAutoFit/>
          </a:bodyPr>
          <a:lstStyle/>
          <a:p>
            <a:r>
              <a:rPr lang="en-US" sz="2800" dirty="0">
                <a:solidFill>
                  <a:schemeClr val="tx1">
                    <a:lumMod val="75000"/>
                  </a:schemeClr>
                </a:solidFill>
                <a:latin typeface="Oswald" pitchFamily="2" charset="0"/>
              </a:rPr>
              <a:t>Tribal land management adjacent to Public Lands.</a:t>
            </a:r>
          </a:p>
        </p:txBody>
      </p:sp>
      <p:sp>
        <p:nvSpPr>
          <p:cNvPr id="16" name="Arrow: Down 15">
            <a:extLst>
              <a:ext uri="{FF2B5EF4-FFF2-40B4-BE49-F238E27FC236}">
                <a16:creationId xmlns:a16="http://schemas.microsoft.com/office/drawing/2014/main" id="{52126993-A759-4002-8A15-7F7CF77C11A5}"/>
              </a:ext>
            </a:extLst>
          </p:cNvPr>
          <p:cNvSpPr/>
          <p:nvPr/>
        </p:nvSpPr>
        <p:spPr>
          <a:xfrm>
            <a:off x="4469497" y="927069"/>
            <a:ext cx="484632" cy="772834"/>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7" name="Arrow: Up 16">
            <a:extLst>
              <a:ext uri="{FF2B5EF4-FFF2-40B4-BE49-F238E27FC236}">
                <a16:creationId xmlns:a16="http://schemas.microsoft.com/office/drawing/2014/main" id="{FA9F3343-98E8-4498-9FB2-E44DC2647C65}"/>
              </a:ext>
            </a:extLst>
          </p:cNvPr>
          <p:cNvSpPr/>
          <p:nvPr/>
        </p:nvSpPr>
        <p:spPr>
          <a:xfrm>
            <a:off x="11327363" y="5249610"/>
            <a:ext cx="484632" cy="802266"/>
          </a:xfrm>
          <a:prstGeom prst="up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8470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48E9D7B4-B303-418D-82A2-7990FD75E6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walking in a forest&#10;&#10;Description automatically generated with medium confidence">
            <a:extLst>
              <a:ext uri="{FF2B5EF4-FFF2-40B4-BE49-F238E27FC236}">
                <a16:creationId xmlns:a16="http://schemas.microsoft.com/office/drawing/2014/main" id="{FD9FDD3A-D8AC-44C6-AA60-0F695F871AD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0"/>
            <a:ext cx="12191980" cy="6857990"/>
          </a:xfrm>
          <a:prstGeom prst="rect">
            <a:avLst/>
          </a:prstGeom>
          <a:ln>
            <a:noFill/>
          </a:ln>
          <a:effectLst>
            <a:softEdge rad="112500"/>
          </a:effectLst>
        </p:spPr>
      </p:pic>
      <p:sp>
        <p:nvSpPr>
          <p:cNvPr id="6" name="TextBox 5">
            <a:extLst>
              <a:ext uri="{FF2B5EF4-FFF2-40B4-BE49-F238E27FC236}">
                <a16:creationId xmlns:a16="http://schemas.microsoft.com/office/drawing/2014/main" id="{1A1A742C-4672-44B2-9C01-3EAE4D7DA692}"/>
              </a:ext>
            </a:extLst>
          </p:cNvPr>
          <p:cNvSpPr txBox="1"/>
          <p:nvPr/>
        </p:nvSpPr>
        <p:spPr>
          <a:xfrm>
            <a:off x="9125339" y="494523"/>
            <a:ext cx="2873828" cy="52322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2800" dirty="0">
                <a:solidFill>
                  <a:srgbClr val="EC4D14"/>
                </a:solidFill>
                <a:latin typeface="Oswald" pitchFamily="2" charset="0"/>
              </a:rPr>
              <a:t>STICKPIN FIRE, 2015 </a:t>
            </a:r>
          </a:p>
        </p:txBody>
      </p:sp>
    </p:spTree>
    <p:extLst>
      <p:ext uri="{BB962C8B-B14F-4D97-AF65-F5344CB8AC3E}">
        <p14:creationId xmlns:p14="http://schemas.microsoft.com/office/powerpoint/2010/main" val="2242683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2">
            <a:extLst>
              <a:ext uri="{FF2B5EF4-FFF2-40B4-BE49-F238E27FC236}">
                <a16:creationId xmlns:a16="http://schemas.microsoft.com/office/drawing/2014/main" id="{48E9D7B4-B303-418D-82A2-7990FD75E6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Content Placeholder 19" descr="A picture containing grass, outdoor, nature, valley&#10;&#10;Description automatically generated">
            <a:extLst>
              <a:ext uri="{FF2B5EF4-FFF2-40B4-BE49-F238E27FC236}">
                <a16:creationId xmlns:a16="http://schemas.microsoft.com/office/drawing/2014/main" id="{023FC47D-2A8B-4680-A252-80E549CDF40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0" y="10"/>
            <a:ext cx="12191980" cy="6857990"/>
          </a:xfrm>
          <a:prstGeom prst="rect">
            <a:avLst/>
          </a:prstGeom>
          <a:ln>
            <a:noFill/>
          </a:ln>
          <a:effectLst>
            <a:softEdge rad="112500"/>
          </a:effectLst>
        </p:spPr>
      </p:pic>
      <p:sp>
        <p:nvSpPr>
          <p:cNvPr id="47" name="TextBox 46">
            <a:extLst>
              <a:ext uri="{FF2B5EF4-FFF2-40B4-BE49-F238E27FC236}">
                <a16:creationId xmlns:a16="http://schemas.microsoft.com/office/drawing/2014/main" id="{9DBE430B-BC16-499A-B17C-53090C2CFA48}"/>
              </a:ext>
            </a:extLst>
          </p:cNvPr>
          <p:cNvSpPr txBox="1"/>
          <p:nvPr/>
        </p:nvSpPr>
        <p:spPr>
          <a:xfrm>
            <a:off x="1310951" y="6074229"/>
            <a:ext cx="9778481" cy="52322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2800" b="1" dirty="0">
                <a:latin typeface="Oswald" pitchFamily="2" charset="0"/>
              </a:rPr>
              <a:t>BOOTLEG FIRE, 2021…A PICTURE IS WORTH A THOUSAND WORDS.</a:t>
            </a:r>
          </a:p>
        </p:txBody>
      </p:sp>
    </p:spTree>
    <p:extLst>
      <p:ext uri="{BB962C8B-B14F-4D97-AF65-F5344CB8AC3E}">
        <p14:creationId xmlns:p14="http://schemas.microsoft.com/office/powerpoint/2010/main" val="632992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48E9D7B4-B303-418D-82A2-7990FD75E6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descr="A picture containing tree, outdoor, grass, person&#10;&#10;Description automatically generated">
            <a:extLst>
              <a:ext uri="{FF2B5EF4-FFF2-40B4-BE49-F238E27FC236}">
                <a16:creationId xmlns:a16="http://schemas.microsoft.com/office/drawing/2014/main" id="{7ADF8846-CA23-4794-ABCB-4F41759DFB3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12191980" cy="6857990"/>
          </a:xfrm>
          <a:prstGeom prst="rect">
            <a:avLst/>
          </a:prstGeom>
          <a:ln>
            <a:noFill/>
          </a:ln>
          <a:effectLst>
            <a:softEdge rad="112500"/>
          </a:effectLst>
        </p:spPr>
      </p:pic>
    </p:spTree>
    <p:extLst>
      <p:ext uri="{BB962C8B-B14F-4D97-AF65-F5344CB8AC3E}">
        <p14:creationId xmlns:p14="http://schemas.microsoft.com/office/powerpoint/2010/main" val="12187676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9235632-7F42-448D-9BE9-7E441049139C}"/>
              </a:ext>
            </a:extLst>
          </p:cNvPr>
          <p:cNvSpPr>
            <a:spLocks noGrp="1"/>
          </p:cNvSpPr>
          <p:nvPr>
            <p:ph type="title"/>
          </p:nvPr>
        </p:nvSpPr>
        <p:spPr>
          <a:xfrm>
            <a:off x="3273490" y="6232850"/>
            <a:ext cx="5645020" cy="461866"/>
          </a:xfrm>
        </p:spPr>
        <p:txBody>
          <a:bodyPr/>
          <a:lstStyle/>
          <a:p>
            <a:r>
              <a:rPr lang="en-US" sz="2000" dirty="0">
                <a:solidFill>
                  <a:schemeClr val="accent6">
                    <a:lumMod val="40000"/>
                    <a:lumOff val="60000"/>
                  </a:schemeClr>
                </a:solidFill>
              </a:rPr>
              <a:t>Land area in forest (percent)</a:t>
            </a:r>
          </a:p>
        </p:txBody>
      </p:sp>
      <p:pic>
        <p:nvPicPr>
          <p:cNvPr id="17" name="Content Placeholder 16" descr="Map&#10;&#10;Description automatically generated">
            <a:hlinkClick r:id="rId2"/>
            <a:extLst>
              <a:ext uri="{FF2B5EF4-FFF2-40B4-BE49-F238E27FC236}">
                <a16:creationId xmlns:a16="http://schemas.microsoft.com/office/drawing/2014/main" id="{F2ACA8CB-4311-4690-9708-57A0DE843B7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65579" y="284584"/>
            <a:ext cx="10060842" cy="58667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042721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10;&#10;Description automatically generated">
            <a:hlinkClick r:id="rId2"/>
            <a:extLst>
              <a:ext uri="{FF2B5EF4-FFF2-40B4-BE49-F238E27FC236}">
                <a16:creationId xmlns:a16="http://schemas.microsoft.com/office/drawing/2014/main" id="{172F6264-3035-4267-93BD-5BD7B8FE8AB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1186" y="377889"/>
            <a:ext cx="5077849" cy="6480112"/>
          </a:xfrm>
          <a:prstGeom prst="rect">
            <a:avLst/>
          </a:prstGeom>
          <a:ln>
            <a:noFill/>
          </a:ln>
          <a:effectLst>
            <a:softEdge rad="112500"/>
          </a:effectLst>
        </p:spPr>
      </p:pic>
      <p:pic>
        <p:nvPicPr>
          <p:cNvPr id="7" name="Picture 6" descr="Text&#10;&#10;Description automatically generated">
            <a:hlinkClick r:id="rId2"/>
            <a:extLst>
              <a:ext uri="{FF2B5EF4-FFF2-40B4-BE49-F238E27FC236}">
                <a16:creationId xmlns:a16="http://schemas.microsoft.com/office/drawing/2014/main" id="{FE8D9993-7C13-4BFC-B86B-1F9AA80F0B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5564" y="0"/>
            <a:ext cx="6136436" cy="6843515"/>
          </a:xfrm>
          <a:prstGeom prst="rect">
            <a:avLst/>
          </a:prstGeom>
          <a:ln>
            <a:noFill/>
          </a:ln>
          <a:effectLst>
            <a:softEdge rad="112500"/>
          </a:effectLst>
        </p:spPr>
      </p:pic>
    </p:spTree>
    <p:extLst>
      <p:ext uri="{BB962C8B-B14F-4D97-AF65-F5344CB8AC3E}">
        <p14:creationId xmlns:p14="http://schemas.microsoft.com/office/powerpoint/2010/main" val="1902316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18" name="Straight Connector 68">
            <a:extLst>
              <a:ext uri="{FF2B5EF4-FFF2-40B4-BE49-F238E27FC236}">
                <a16:creationId xmlns:a16="http://schemas.microsoft.com/office/drawing/2014/main" id="{AEED5540-64E5-4258-ABA4-753F07B71B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457150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24" name="Rectangle 70">
            <a:extLst>
              <a:ext uri="{FF2B5EF4-FFF2-40B4-BE49-F238E27FC236}">
                <a16:creationId xmlns:a16="http://schemas.microsoft.com/office/drawing/2014/main" id="{0760E4C7-47B8-4356-ABCA-CC9C79E2D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outdoor, nature, mountain&#10;&#10;Description automatically generated">
            <a:extLst>
              <a:ext uri="{FF2B5EF4-FFF2-40B4-BE49-F238E27FC236}">
                <a16:creationId xmlns:a16="http://schemas.microsoft.com/office/drawing/2014/main" id="{0256C80C-BA50-4C6C-8661-CC925FDCA53C}"/>
              </a:ext>
            </a:extLst>
          </p:cNvPr>
          <p:cNvPicPr>
            <a:picLocks noChangeAspect="1"/>
          </p:cNvPicPr>
          <p:nvPr/>
        </p:nvPicPr>
        <p:blipFill rotWithShape="1">
          <a:blip r:embed="rId2">
            <a:extLst>
              <a:ext uri="{28A0092B-C50C-407E-A947-70E740481C1C}">
                <a14:useLocalDpi xmlns:a14="http://schemas.microsoft.com/office/drawing/2010/main" val="0"/>
              </a:ext>
            </a:extLst>
          </a:blip>
          <a:srcRect t="30317" r="1" b="19465"/>
          <a:stretch/>
        </p:blipFill>
        <p:spPr>
          <a:xfrm>
            <a:off x="8108" y="3400834"/>
            <a:ext cx="12197879" cy="3445650"/>
          </a:xfrm>
          <a:prstGeom prst="rect">
            <a:avLst/>
          </a:prstGeom>
          <a:ln>
            <a:noFill/>
          </a:ln>
          <a:effectLst>
            <a:softEdge rad="112500"/>
          </a:effectLst>
        </p:spPr>
      </p:pic>
      <p:pic>
        <p:nvPicPr>
          <p:cNvPr id="5" name="Content Placeholder 4" descr="A body of water with rocks and trees around it&#10;&#10;Description automatically generated with low confidence">
            <a:extLst>
              <a:ext uri="{FF2B5EF4-FFF2-40B4-BE49-F238E27FC236}">
                <a16:creationId xmlns:a16="http://schemas.microsoft.com/office/drawing/2014/main" id="{0222F348-0F51-448B-B4E8-BF2D29ED6438}"/>
              </a:ext>
            </a:extLst>
          </p:cNvPr>
          <p:cNvPicPr>
            <a:picLocks noGrp="1" noChangeAspect="1"/>
          </p:cNvPicPr>
          <p:nvPr>
            <p:ph idx="1"/>
          </p:nvPr>
        </p:nvPicPr>
        <p:blipFill rotWithShape="1">
          <a:blip r:embed="rId3">
            <a:alphaModFix/>
            <a:extLst>
              <a:ext uri="{28A0092B-C50C-407E-A947-70E740481C1C}">
                <a14:useLocalDpi xmlns:a14="http://schemas.microsoft.com/office/drawing/2010/main" val="0"/>
              </a:ext>
            </a:extLst>
          </a:blip>
          <a:srcRect t="30857" b="26710"/>
          <a:stretch/>
        </p:blipFill>
        <p:spPr>
          <a:xfrm>
            <a:off x="-13987" y="27627"/>
            <a:ext cx="12191980" cy="3427429"/>
          </a:xfrm>
          <a:prstGeom prst="rect">
            <a:avLst/>
          </a:prstGeom>
          <a:ln>
            <a:noFill/>
          </a:ln>
          <a:effectLst>
            <a:softEdge rad="112500"/>
          </a:effectLst>
        </p:spPr>
      </p:pic>
      <p:sp useBgFill="1">
        <p:nvSpPr>
          <p:cNvPr id="130" name="Oval 72">
            <a:extLst>
              <a:ext uri="{FF2B5EF4-FFF2-40B4-BE49-F238E27FC236}">
                <a16:creationId xmlns:a16="http://schemas.microsoft.com/office/drawing/2014/main" id="{5C3A0317-07C5-421D-8353-23737ABDC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81197" y="1113411"/>
            <a:ext cx="4629606" cy="462960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5" name="Straight Connector 74">
            <a:extLst>
              <a:ext uri="{FF2B5EF4-FFF2-40B4-BE49-F238E27FC236}">
                <a16:creationId xmlns:a16="http://schemas.microsoft.com/office/drawing/2014/main" id="{414C5C93-B9E9-4392-ADCF-ABF21209DD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10423" y="396058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6C518CC-2265-4A29-94B5-BCAB1F4C36A7}"/>
              </a:ext>
            </a:extLst>
          </p:cNvPr>
          <p:cNvSpPr txBox="1"/>
          <p:nvPr/>
        </p:nvSpPr>
        <p:spPr>
          <a:xfrm>
            <a:off x="5543161" y="3801837"/>
            <a:ext cx="1105677" cy="369332"/>
          </a:xfrm>
          <a:prstGeom prst="rect">
            <a:avLst/>
          </a:prstGeom>
          <a:solidFill>
            <a:schemeClr val="bg1"/>
          </a:solidFill>
        </p:spPr>
        <p:txBody>
          <a:bodyPr wrap="square" rtlCol="0">
            <a:spAutoFit/>
          </a:bodyPr>
          <a:lstStyle/>
          <a:p>
            <a:endParaRPr lang="en-US" dirty="0"/>
          </a:p>
        </p:txBody>
      </p:sp>
      <p:sp>
        <p:nvSpPr>
          <p:cNvPr id="12" name="Oval 11">
            <a:extLst>
              <a:ext uri="{FF2B5EF4-FFF2-40B4-BE49-F238E27FC236}">
                <a16:creationId xmlns:a16="http://schemas.microsoft.com/office/drawing/2014/main" id="{B4F8B39F-7E0E-4B36-98FC-5E3D2232256B}"/>
              </a:ext>
            </a:extLst>
          </p:cNvPr>
          <p:cNvSpPr/>
          <p:nvPr/>
        </p:nvSpPr>
        <p:spPr>
          <a:xfrm>
            <a:off x="3560403" y="926915"/>
            <a:ext cx="5071187" cy="5020281"/>
          </a:xfrm>
          <a:prstGeom prst="ellipse">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299AA44-464A-4FC7-86D0-5E839A734F21}"/>
              </a:ext>
            </a:extLst>
          </p:cNvPr>
          <p:cNvSpPr>
            <a:spLocks noGrp="1"/>
          </p:cNvSpPr>
          <p:nvPr>
            <p:ph type="title"/>
          </p:nvPr>
        </p:nvSpPr>
        <p:spPr>
          <a:xfrm>
            <a:off x="3871291" y="4261930"/>
            <a:ext cx="4542451" cy="2651421"/>
          </a:xfrm>
        </p:spPr>
        <p:txBody>
          <a:bodyPr vert="horz" lIns="91440" tIns="45720" rIns="91440" bIns="45720" rtlCol="0" anchor="b">
            <a:noAutofit/>
          </a:bodyPr>
          <a:lstStyle/>
          <a:p>
            <a:pPr algn="ctr"/>
            <a:r>
              <a:rPr lang="en-US" sz="1600" dirty="0">
                <a:solidFill>
                  <a:schemeClr val="accent6">
                    <a:lumMod val="40000"/>
                    <a:lumOff val="60000"/>
                  </a:schemeClr>
                </a:solidFill>
                <a:effectLst/>
                <a:latin typeface="Oswald" pitchFamily="2" charset="0"/>
                <a:ea typeface="Calibri" panose="020F0502020204030204" pitchFamily="34" charset="0"/>
                <a:cs typeface="Times New Roman" panose="02020603050405020304" pitchFamily="18" charset="0"/>
              </a:rPr>
              <a:t>“When we leave </a:t>
            </a:r>
            <a:br>
              <a:rPr lang="en-US" sz="1600" dirty="0">
                <a:solidFill>
                  <a:schemeClr val="accent6">
                    <a:lumMod val="40000"/>
                    <a:lumOff val="60000"/>
                  </a:schemeClr>
                </a:solidFill>
                <a:effectLst/>
                <a:latin typeface="Oswald" pitchFamily="2" charset="0"/>
                <a:ea typeface="Calibri" panose="020F0502020204030204" pitchFamily="34" charset="0"/>
                <a:cs typeface="Times New Roman" panose="02020603050405020304" pitchFamily="18" charset="0"/>
              </a:rPr>
            </a:br>
            <a:r>
              <a:rPr lang="en-US" sz="1600" dirty="0">
                <a:solidFill>
                  <a:schemeClr val="accent6">
                    <a:lumMod val="40000"/>
                    <a:lumOff val="60000"/>
                  </a:schemeClr>
                </a:solidFill>
                <a:effectLst/>
                <a:latin typeface="Oswald" pitchFamily="2" charset="0"/>
                <a:ea typeface="Calibri" panose="020F0502020204030204" pitchFamily="34" charset="0"/>
                <a:cs typeface="Times New Roman" panose="02020603050405020304" pitchFamily="18" charset="0"/>
              </a:rPr>
              <a:t>forests to nature, </a:t>
            </a:r>
            <a:br>
              <a:rPr lang="en-US" sz="1600" dirty="0">
                <a:solidFill>
                  <a:schemeClr val="accent6">
                    <a:lumMod val="40000"/>
                    <a:lumOff val="60000"/>
                  </a:schemeClr>
                </a:solidFill>
                <a:effectLst/>
                <a:latin typeface="Oswald" pitchFamily="2" charset="0"/>
                <a:ea typeface="Calibri" panose="020F0502020204030204" pitchFamily="34" charset="0"/>
                <a:cs typeface="Times New Roman" panose="02020603050405020304" pitchFamily="18" charset="0"/>
              </a:rPr>
            </a:br>
            <a:r>
              <a:rPr lang="en-US" sz="1600" dirty="0">
                <a:solidFill>
                  <a:schemeClr val="accent6">
                    <a:lumMod val="40000"/>
                    <a:lumOff val="60000"/>
                  </a:schemeClr>
                </a:solidFill>
                <a:effectLst/>
                <a:latin typeface="Oswald" pitchFamily="2" charset="0"/>
                <a:ea typeface="Calibri" panose="020F0502020204030204" pitchFamily="34" charset="0"/>
                <a:cs typeface="Times New Roman" panose="02020603050405020304" pitchFamily="18" charset="0"/>
              </a:rPr>
              <a:t>as so many people </a:t>
            </a:r>
            <a:br>
              <a:rPr lang="en-US" sz="1600" dirty="0">
                <a:solidFill>
                  <a:schemeClr val="accent6">
                    <a:lumMod val="40000"/>
                    <a:lumOff val="60000"/>
                  </a:schemeClr>
                </a:solidFill>
                <a:effectLst/>
                <a:latin typeface="Oswald" pitchFamily="2" charset="0"/>
                <a:ea typeface="Calibri" panose="020F0502020204030204" pitchFamily="34" charset="0"/>
                <a:cs typeface="Times New Roman" panose="02020603050405020304" pitchFamily="18" charset="0"/>
              </a:rPr>
            </a:br>
            <a:r>
              <a:rPr lang="en-US" sz="1600" dirty="0">
                <a:solidFill>
                  <a:schemeClr val="accent6">
                    <a:lumMod val="40000"/>
                    <a:lumOff val="60000"/>
                  </a:schemeClr>
                </a:solidFill>
                <a:effectLst/>
                <a:latin typeface="Oswald" pitchFamily="2" charset="0"/>
                <a:ea typeface="Calibri" panose="020F0502020204030204" pitchFamily="34" charset="0"/>
                <a:cs typeface="Times New Roman" panose="02020603050405020304" pitchFamily="18" charset="0"/>
              </a:rPr>
              <a:t>today seem to want to </a:t>
            </a:r>
            <a:br>
              <a:rPr lang="en-US" sz="1600" dirty="0">
                <a:solidFill>
                  <a:schemeClr val="accent6">
                    <a:lumMod val="40000"/>
                    <a:lumOff val="60000"/>
                  </a:schemeClr>
                </a:solidFill>
                <a:effectLst/>
                <a:latin typeface="Oswald" pitchFamily="2" charset="0"/>
                <a:ea typeface="Calibri" panose="020F0502020204030204" pitchFamily="34" charset="0"/>
                <a:cs typeface="Times New Roman" panose="02020603050405020304" pitchFamily="18" charset="0"/>
              </a:rPr>
            </a:br>
            <a:r>
              <a:rPr lang="en-US" sz="1600" dirty="0">
                <a:solidFill>
                  <a:schemeClr val="accent6">
                    <a:lumMod val="40000"/>
                    <a:lumOff val="60000"/>
                  </a:schemeClr>
                </a:solidFill>
                <a:effectLst/>
                <a:latin typeface="Oswald" pitchFamily="2" charset="0"/>
                <a:ea typeface="Calibri" panose="020F0502020204030204" pitchFamily="34" charset="0"/>
                <a:cs typeface="Times New Roman" panose="02020603050405020304" pitchFamily="18" charset="0"/>
              </a:rPr>
              <a:t>do, we get whatever </a:t>
            </a:r>
            <a:br>
              <a:rPr lang="en-US" sz="1600" dirty="0">
                <a:solidFill>
                  <a:schemeClr val="accent6">
                    <a:lumMod val="40000"/>
                    <a:lumOff val="60000"/>
                  </a:schemeClr>
                </a:solidFill>
                <a:effectLst/>
                <a:latin typeface="Oswald" pitchFamily="2" charset="0"/>
                <a:ea typeface="Calibri" panose="020F0502020204030204" pitchFamily="34" charset="0"/>
                <a:cs typeface="Times New Roman" panose="02020603050405020304" pitchFamily="18" charset="0"/>
              </a:rPr>
            </a:br>
            <a:r>
              <a:rPr lang="en-US" sz="1600" dirty="0">
                <a:solidFill>
                  <a:schemeClr val="accent6">
                    <a:lumMod val="40000"/>
                    <a:lumOff val="60000"/>
                  </a:schemeClr>
                </a:solidFill>
                <a:effectLst/>
                <a:latin typeface="Oswald" pitchFamily="2" charset="0"/>
                <a:ea typeface="Calibri" panose="020F0502020204030204" pitchFamily="34" charset="0"/>
                <a:cs typeface="Times New Roman" panose="02020603050405020304" pitchFamily="18" charset="0"/>
              </a:rPr>
              <a:t>nature serves up, which can be pretty</a:t>
            </a:r>
            <a:br>
              <a:rPr lang="en-US" sz="1600" dirty="0">
                <a:solidFill>
                  <a:schemeClr val="accent6">
                    <a:lumMod val="40000"/>
                    <a:lumOff val="60000"/>
                  </a:schemeClr>
                </a:solidFill>
                <a:effectLst/>
                <a:latin typeface="Oswald" pitchFamily="2" charset="0"/>
                <a:ea typeface="Calibri" panose="020F0502020204030204" pitchFamily="34" charset="0"/>
                <a:cs typeface="Times New Roman" panose="02020603050405020304" pitchFamily="18" charset="0"/>
              </a:rPr>
            </a:br>
            <a:r>
              <a:rPr lang="en-US" sz="1600" dirty="0">
                <a:solidFill>
                  <a:schemeClr val="accent6">
                    <a:lumMod val="40000"/>
                    <a:lumOff val="60000"/>
                  </a:schemeClr>
                </a:solidFill>
                <a:effectLst/>
                <a:latin typeface="Oswald" pitchFamily="2" charset="0"/>
                <a:ea typeface="Calibri" panose="020F0502020204030204" pitchFamily="34" charset="0"/>
                <a:cs typeface="Times New Roman" panose="02020603050405020304" pitchFamily="18" charset="0"/>
              </a:rPr>
              <a:t>devastating at times… </a:t>
            </a:r>
            <a:br>
              <a:rPr lang="en-US" sz="1600" dirty="0">
                <a:solidFill>
                  <a:schemeClr val="accent6">
                    <a:lumMod val="40000"/>
                    <a:lumOff val="60000"/>
                  </a:schemeClr>
                </a:solidFill>
                <a:effectLst/>
                <a:latin typeface="Oswald" pitchFamily="2" charset="0"/>
                <a:ea typeface="Calibri" panose="020F0502020204030204" pitchFamily="34" charset="0"/>
                <a:cs typeface="Times New Roman" panose="02020603050405020304" pitchFamily="18" charset="0"/>
              </a:rPr>
            </a:br>
            <a:br>
              <a:rPr lang="en-US" sz="1600" dirty="0">
                <a:solidFill>
                  <a:schemeClr val="accent6">
                    <a:lumMod val="40000"/>
                    <a:lumOff val="60000"/>
                  </a:schemeClr>
                </a:solidFill>
                <a:effectLst/>
                <a:latin typeface="Oswald" pitchFamily="2" charset="0"/>
                <a:ea typeface="Calibri" panose="020F0502020204030204" pitchFamily="34" charset="0"/>
                <a:cs typeface="Times New Roman" panose="02020603050405020304" pitchFamily="18" charset="0"/>
              </a:rPr>
            </a:br>
            <a:r>
              <a:rPr kumimoji="0" lang="en-US" sz="1600" b="1" i="0" u="none" strike="noStrike" kern="1200" cap="all" spc="600" normalizeH="0" baseline="0" noProof="0" dirty="0">
                <a:ln>
                  <a:noFill/>
                </a:ln>
                <a:solidFill>
                  <a:schemeClr val="accent6">
                    <a:lumMod val="40000"/>
                    <a:lumOff val="60000"/>
                  </a:schemeClr>
                </a:solidFill>
                <a:effectLst/>
                <a:uLnTx/>
                <a:uFillTx/>
                <a:latin typeface="Oswald" pitchFamily="2" charset="0"/>
                <a:ea typeface="Calibri" panose="020F0502020204030204" pitchFamily="34" charset="0"/>
                <a:cs typeface="Times New Roman" panose="02020603050405020304" pitchFamily="18" charset="0"/>
              </a:rPr>
              <a:t>but with forestry we </a:t>
            </a:r>
            <a:br>
              <a:rPr kumimoji="0" lang="en-US" sz="1600" b="1" i="0" u="none" strike="noStrike" kern="1200" cap="all" spc="600" normalizeH="0" baseline="0" noProof="0" dirty="0">
                <a:ln>
                  <a:noFill/>
                </a:ln>
                <a:solidFill>
                  <a:schemeClr val="accent6">
                    <a:lumMod val="40000"/>
                    <a:lumOff val="60000"/>
                  </a:schemeClr>
                </a:solidFill>
                <a:effectLst/>
                <a:uLnTx/>
                <a:uFillTx/>
                <a:latin typeface="Oswald" pitchFamily="2" charset="0"/>
                <a:ea typeface="Calibri" panose="020F0502020204030204" pitchFamily="34" charset="0"/>
                <a:cs typeface="Times New Roman" panose="02020603050405020304" pitchFamily="18" charset="0"/>
              </a:rPr>
            </a:br>
            <a:r>
              <a:rPr kumimoji="0" lang="en-US" sz="1600" b="1" i="0" u="none" strike="noStrike" kern="1200" cap="all" spc="600" normalizeH="0" baseline="0" noProof="0" dirty="0">
                <a:ln>
                  <a:noFill/>
                </a:ln>
                <a:solidFill>
                  <a:schemeClr val="accent6">
                    <a:lumMod val="40000"/>
                    <a:lumOff val="60000"/>
                  </a:schemeClr>
                </a:solidFill>
                <a:effectLst/>
                <a:uLnTx/>
                <a:uFillTx/>
                <a:latin typeface="Oswald" pitchFamily="2" charset="0"/>
                <a:ea typeface="Calibri" panose="020F0502020204030204" pitchFamily="34" charset="0"/>
                <a:cs typeface="Times New Roman" panose="02020603050405020304" pitchFamily="18" charset="0"/>
              </a:rPr>
              <a:t>have options and a degree of </a:t>
            </a:r>
            <a:br>
              <a:rPr kumimoji="0" lang="en-US" sz="1600" b="1" i="0" u="none" strike="noStrike" kern="1200" cap="all" spc="600" normalizeH="0" baseline="0" noProof="0" dirty="0">
                <a:ln>
                  <a:noFill/>
                </a:ln>
                <a:solidFill>
                  <a:schemeClr val="accent6">
                    <a:lumMod val="40000"/>
                    <a:lumOff val="60000"/>
                  </a:schemeClr>
                </a:solidFill>
                <a:effectLst/>
                <a:uLnTx/>
                <a:uFillTx/>
                <a:latin typeface="Oswald" pitchFamily="2" charset="0"/>
                <a:ea typeface="Calibri" panose="020F0502020204030204" pitchFamily="34" charset="0"/>
                <a:cs typeface="Times New Roman" panose="02020603050405020304" pitchFamily="18" charset="0"/>
              </a:rPr>
            </a:br>
            <a:r>
              <a:rPr kumimoji="0" lang="en-US" sz="1600" b="1" i="0" u="none" strike="noStrike" kern="1200" cap="all" spc="600" normalizeH="0" baseline="0" noProof="0" dirty="0">
                <a:ln>
                  <a:noFill/>
                </a:ln>
                <a:solidFill>
                  <a:schemeClr val="accent6">
                    <a:lumMod val="40000"/>
                    <a:lumOff val="60000"/>
                  </a:schemeClr>
                </a:solidFill>
                <a:effectLst/>
                <a:uLnTx/>
                <a:uFillTx/>
                <a:latin typeface="Oswald" pitchFamily="2" charset="0"/>
                <a:ea typeface="Calibri" panose="020F0502020204030204" pitchFamily="34" charset="0"/>
                <a:cs typeface="Times New Roman" panose="02020603050405020304" pitchFamily="18" charset="0"/>
              </a:rPr>
              <a:t>predictability </a:t>
            </a:r>
            <a:br>
              <a:rPr kumimoji="0" lang="en-US" sz="1600" b="1" i="0" u="none" strike="noStrike" kern="1200" cap="all" spc="600" normalizeH="0" baseline="0" noProof="0" dirty="0">
                <a:ln>
                  <a:noFill/>
                </a:ln>
                <a:solidFill>
                  <a:schemeClr val="accent6">
                    <a:lumMod val="40000"/>
                    <a:lumOff val="60000"/>
                  </a:schemeClr>
                </a:solidFill>
                <a:effectLst/>
                <a:uLnTx/>
                <a:uFillTx/>
                <a:latin typeface="Oswald" pitchFamily="2" charset="0"/>
                <a:ea typeface="Calibri" panose="020F0502020204030204" pitchFamily="34" charset="0"/>
                <a:cs typeface="Times New Roman" panose="02020603050405020304" pitchFamily="18" charset="0"/>
              </a:rPr>
            </a:br>
            <a:r>
              <a:rPr kumimoji="0" lang="en-US" sz="1600" b="1" i="0" u="none" strike="noStrike" kern="1200" cap="all" spc="600" normalizeH="0" baseline="0" noProof="0" dirty="0">
                <a:ln>
                  <a:noFill/>
                </a:ln>
                <a:solidFill>
                  <a:schemeClr val="accent6">
                    <a:lumMod val="40000"/>
                    <a:lumOff val="60000"/>
                  </a:schemeClr>
                </a:solidFill>
                <a:effectLst/>
                <a:uLnTx/>
                <a:uFillTx/>
                <a:latin typeface="Oswald" pitchFamily="2" charset="0"/>
                <a:ea typeface="Calibri" panose="020F0502020204030204" pitchFamily="34" charset="0"/>
                <a:cs typeface="Times New Roman" panose="02020603050405020304" pitchFamily="18" charset="0"/>
              </a:rPr>
              <a:t>not found </a:t>
            </a:r>
            <a:br>
              <a:rPr kumimoji="0" lang="en-US" sz="1600" b="1" i="0" u="none" strike="noStrike" kern="1200" cap="all" spc="600" normalizeH="0" baseline="0" noProof="0" dirty="0">
                <a:ln>
                  <a:noFill/>
                </a:ln>
                <a:solidFill>
                  <a:schemeClr val="accent6">
                    <a:lumMod val="40000"/>
                    <a:lumOff val="60000"/>
                  </a:schemeClr>
                </a:solidFill>
                <a:effectLst/>
                <a:uLnTx/>
                <a:uFillTx/>
                <a:latin typeface="Oswald" pitchFamily="2" charset="0"/>
                <a:ea typeface="Calibri" panose="020F0502020204030204" pitchFamily="34" charset="0"/>
                <a:cs typeface="Times New Roman" panose="02020603050405020304" pitchFamily="18" charset="0"/>
              </a:rPr>
            </a:br>
            <a:r>
              <a:rPr kumimoji="0" lang="en-US" sz="1600" b="1" i="0" u="none" strike="noStrike" kern="1200" cap="all" spc="600" normalizeH="0" baseline="0" noProof="0" dirty="0">
                <a:ln>
                  <a:noFill/>
                </a:ln>
                <a:solidFill>
                  <a:schemeClr val="accent6">
                    <a:lumMod val="40000"/>
                    <a:lumOff val="60000"/>
                  </a:schemeClr>
                </a:solidFill>
                <a:effectLst/>
                <a:uLnTx/>
                <a:uFillTx/>
                <a:latin typeface="Oswald" pitchFamily="2" charset="0"/>
                <a:ea typeface="Calibri" panose="020F0502020204030204" pitchFamily="34" charset="0"/>
                <a:cs typeface="Times New Roman" panose="02020603050405020304" pitchFamily="18" charset="0"/>
              </a:rPr>
              <a:t> in nature.”</a:t>
            </a:r>
            <a:br>
              <a:rPr kumimoji="0" lang="en-US" sz="1600" b="1" i="0" u="none" strike="noStrike" kern="1200" cap="all" spc="600" normalizeH="0" baseline="0" noProof="0" dirty="0">
                <a:ln>
                  <a:noFill/>
                </a:ln>
                <a:solidFill>
                  <a:schemeClr val="accent6">
                    <a:lumMod val="40000"/>
                    <a:lumOff val="60000"/>
                  </a:schemeClr>
                </a:solidFill>
                <a:effectLst/>
                <a:uLnTx/>
                <a:uFillTx/>
                <a:latin typeface="Oswald" pitchFamily="2" charset="0"/>
                <a:ea typeface="Calibri" panose="020F0502020204030204" pitchFamily="34" charset="0"/>
                <a:cs typeface="Times New Roman" panose="02020603050405020304" pitchFamily="18" charset="0"/>
              </a:rPr>
            </a:br>
            <a:br>
              <a:rPr lang="en-US" sz="1600" dirty="0">
                <a:solidFill>
                  <a:schemeClr val="accent6">
                    <a:lumMod val="60000"/>
                    <a:lumOff val="40000"/>
                  </a:schemeClr>
                </a:solidFill>
                <a:effectLst/>
                <a:latin typeface="Oswald" pitchFamily="2" charset="0"/>
                <a:ea typeface="Calibri" panose="020F0502020204030204" pitchFamily="34" charset="0"/>
                <a:cs typeface="Times New Roman" panose="02020603050405020304" pitchFamily="18" charset="0"/>
              </a:rPr>
            </a:br>
            <a:br>
              <a:rPr lang="en-US" sz="1600" dirty="0">
                <a:solidFill>
                  <a:schemeClr val="accent6">
                    <a:lumMod val="60000"/>
                    <a:lumOff val="40000"/>
                  </a:schemeClr>
                </a:solidFill>
                <a:effectLst/>
                <a:latin typeface="Oswald" pitchFamily="2" charset="0"/>
                <a:ea typeface="Calibri" panose="020F0502020204030204" pitchFamily="34" charset="0"/>
                <a:cs typeface="Times New Roman" panose="02020603050405020304" pitchFamily="18" charset="0"/>
              </a:rPr>
            </a:br>
            <a:br>
              <a:rPr lang="en-US" sz="1600" dirty="0">
                <a:effectLst/>
                <a:latin typeface="Oswald" pitchFamily="2" charset="0"/>
                <a:ea typeface="Calibri" panose="020F0502020204030204" pitchFamily="34" charset="0"/>
                <a:cs typeface="Times New Roman" panose="02020603050405020304" pitchFamily="18" charset="0"/>
              </a:rPr>
            </a:br>
            <a:endParaRPr lang="en-US" sz="1600" dirty="0">
              <a:latin typeface="Oswald" pitchFamily="2" charset="0"/>
            </a:endParaRPr>
          </a:p>
        </p:txBody>
      </p:sp>
      <p:sp>
        <p:nvSpPr>
          <p:cNvPr id="3" name="TextBox 2">
            <a:extLst>
              <a:ext uri="{FF2B5EF4-FFF2-40B4-BE49-F238E27FC236}">
                <a16:creationId xmlns:a16="http://schemas.microsoft.com/office/drawing/2014/main" id="{46E9B0DD-C07A-4F8E-AA22-E319FFFF2114}"/>
              </a:ext>
            </a:extLst>
          </p:cNvPr>
          <p:cNvSpPr txBox="1"/>
          <p:nvPr/>
        </p:nvSpPr>
        <p:spPr>
          <a:xfrm>
            <a:off x="5186452" y="6057899"/>
            <a:ext cx="1819087" cy="400110"/>
          </a:xfrm>
          <a:prstGeom prst="rect">
            <a:avLst/>
          </a:prstGeom>
          <a:noFill/>
        </p:spPr>
        <p:txBody>
          <a:bodyPr wrap="square" rtlCol="0">
            <a:spAutoFit/>
          </a:bodyPr>
          <a:lstStyle/>
          <a:p>
            <a:r>
              <a:rPr lang="en-US" sz="2000" b="1" dirty="0">
                <a:solidFill>
                  <a:schemeClr val="tx1">
                    <a:lumMod val="75000"/>
                  </a:schemeClr>
                </a:solidFill>
                <a:latin typeface="Oswald" pitchFamily="2" charset="0"/>
              </a:rPr>
              <a:t>ALAN HOUSTON</a:t>
            </a:r>
          </a:p>
        </p:txBody>
      </p:sp>
      <p:cxnSp>
        <p:nvCxnSpPr>
          <p:cNvPr id="14" name="Straight Connector 13">
            <a:extLst>
              <a:ext uri="{FF2B5EF4-FFF2-40B4-BE49-F238E27FC236}">
                <a16:creationId xmlns:a16="http://schemas.microsoft.com/office/drawing/2014/main" id="{952FC6DB-CF68-4B00-B689-A3A5A2F81F34}"/>
              </a:ext>
            </a:extLst>
          </p:cNvPr>
          <p:cNvCxnSpPr>
            <a:cxnSpLocks/>
          </p:cNvCxnSpPr>
          <p:nvPr/>
        </p:nvCxnSpPr>
        <p:spPr>
          <a:xfrm>
            <a:off x="5515168" y="3810780"/>
            <a:ext cx="1133670" cy="0"/>
          </a:xfrm>
          <a:prstGeom prst="line">
            <a:avLst/>
          </a:prstGeom>
          <a:ln/>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4069563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mountain, outdoor, grass, hill&#10;&#10;Description automatically generated">
            <a:extLst>
              <a:ext uri="{FF2B5EF4-FFF2-40B4-BE49-F238E27FC236}">
                <a16:creationId xmlns:a16="http://schemas.microsoft.com/office/drawing/2014/main" id="{526BC003-48CD-4A64-B77E-9B378E7961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26053"/>
            <a:ext cx="6293301" cy="4409079"/>
          </a:xfrm>
          <a:prstGeom prst="rect">
            <a:avLst/>
          </a:prstGeom>
          <a:ln>
            <a:noFill/>
          </a:ln>
          <a:effectLst>
            <a:softEdge rad="112500"/>
          </a:effectLst>
        </p:spPr>
      </p:pic>
      <p:sp>
        <p:nvSpPr>
          <p:cNvPr id="18" name="Title 1">
            <a:extLst>
              <a:ext uri="{FF2B5EF4-FFF2-40B4-BE49-F238E27FC236}">
                <a16:creationId xmlns:a16="http://schemas.microsoft.com/office/drawing/2014/main" id="{EFF0C97B-762E-4922-B402-8D74E34A5395}"/>
              </a:ext>
            </a:extLst>
          </p:cNvPr>
          <p:cNvSpPr txBox="1">
            <a:spLocks/>
          </p:cNvSpPr>
          <p:nvPr/>
        </p:nvSpPr>
        <p:spPr>
          <a:xfrm>
            <a:off x="6521824" y="319335"/>
            <a:ext cx="9238434" cy="861383"/>
          </a:xfrm>
          <a:prstGeom prst="rect">
            <a:avLst/>
          </a:prstGeom>
        </p:spPr>
        <p:txBody>
          <a:bodyPr vert="horz" lIns="91440" tIns="45720" rIns="91440" bIns="45720" rtlCol="0" anchor="b">
            <a:noAutofit/>
          </a:bodyPr>
          <a:lstStyle>
            <a:lvl1pPr algn="l" defTabSz="914400" rtl="0" eaLnBrk="1" latinLnBrk="0" hangingPunct="1">
              <a:lnSpc>
                <a:spcPct val="120000"/>
              </a:lnSpc>
              <a:spcBef>
                <a:spcPct val="0"/>
              </a:spcBef>
              <a:buNone/>
              <a:defRPr sz="2800" b="1" kern="1200" cap="all" spc="600" baseline="0">
                <a:solidFill>
                  <a:schemeClr val="tx1"/>
                </a:solidFill>
                <a:latin typeface="+mj-lt"/>
                <a:ea typeface="+mj-ea"/>
                <a:cs typeface="+mj-cs"/>
              </a:defRPr>
            </a:lvl1pPr>
          </a:lstStyle>
          <a:p>
            <a:endParaRPr lang="en-US" dirty="0"/>
          </a:p>
        </p:txBody>
      </p:sp>
      <p:sp>
        <p:nvSpPr>
          <p:cNvPr id="26" name="Title 1">
            <a:extLst>
              <a:ext uri="{FF2B5EF4-FFF2-40B4-BE49-F238E27FC236}">
                <a16:creationId xmlns:a16="http://schemas.microsoft.com/office/drawing/2014/main" id="{424547FD-076E-47A3-9800-253134490BE4}"/>
              </a:ext>
            </a:extLst>
          </p:cNvPr>
          <p:cNvSpPr txBox="1">
            <a:spLocks/>
          </p:cNvSpPr>
          <p:nvPr/>
        </p:nvSpPr>
        <p:spPr>
          <a:xfrm>
            <a:off x="-243576" y="2000057"/>
            <a:ext cx="6328419" cy="2857885"/>
          </a:xfrm>
          <a:prstGeom prst="rect">
            <a:avLst/>
          </a:prstGeom>
        </p:spPr>
        <p:txBody>
          <a:bodyPr vert="horz" lIns="91440" tIns="45720" rIns="91440" bIns="45720" rtlCol="0" anchor="b">
            <a:noAutofit/>
          </a:bodyPr>
          <a:lstStyle>
            <a:lvl1pPr algn="l" defTabSz="914400" rtl="0" eaLnBrk="1" latinLnBrk="0" hangingPunct="1">
              <a:lnSpc>
                <a:spcPct val="120000"/>
              </a:lnSpc>
              <a:spcBef>
                <a:spcPct val="0"/>
              </a:spcBef>
              <a:buNone/>
              <a:defRPr sz="2800" b="1" kern="1200" cap="all" spc="600" baseline="0">
                <a:solidFill>
                  <a:schemeClr val="tx1"/>
                </a:solidFill>
                <a:latin typeface="+mj-lt"/>
                <a:ea typeface="+mj-ea"/>
                <a:cs typeface="+mj-cs"/>
              </a:defRPr>
            </a:lvl1pPr>
          </a:lstStyle>
          <a:p>
            <a:pPr algn="ctr" rtl="0"/>
            <a:r>
              <a:rPr lang="en-US" sz="2400" i="0" dirty="0">
                <a:solidFill>
                  <a:schemeClr val="tx1">
                    <a:lumMod val="85000"/>
                  </a:schemeClr>
                </a:solidFill>
                <a:effectLst/>
                <a:latin typeface="Oswald" pitchFamily="2" charset="0"/>
              </a:rPr>
              <a:t>“</a:t>
            </a:r>
            <a:r>
              <a:rPr lang="en-US" sz="2400" i="0" dirty="0">
                <a:solidFill>
                  <a:schemeClr val="accent6">
                    <a:lumMod val="40000"/>
                    <a:lumOff val="60000"/>
                  </a:schemeClr>
                </a:solidFill>
                <a:effectLst/>
                <a:latin typeface="Oswald" pitchFamily="2" charset="0"/>
              </a:rPr>
              <a:t>Along with Thinning</a:t>
            </a:r>
            <a:r>
              <a:rPr lang="en-US" sz="2400" i="0" dirty="0">
                <a:solidFill>
                  <a:schemeClr val="tx1">
                    <a:lumMod val="85000"/>
                  </a:schemeClr>
                </a:solidFill>
                <a:effectLst/>
                <a:latin typeface="Oswald" pitchFamily="2" charset="0"/>
              </a:rPr>
              <a:t>, </a:t>
            </a:r>
          </a:p>
          <a:p>
            <a:pPr algn="ctr" rtl="0"/>
            <a:r>
              <a:rPr lang="en-US" sz="2400" i="0" dirty="0">
                <a:solidFill>
                  <a:schemeClr val="tx1">
                    <a:lumMod val="85000"/>
                  </a:schemeClr>
                </a:solidFill>
                <a:effectLst/>
                <a:latin typeface="Oswald" pitchFamily="2" charset="0"/>
              </a:rPr>
              <a:t>we must restore forest structural and species diversity - in a mosaic.”</a:t>
            </a:r>
          </a:p>
          <a:p>
            <a:pPr algn="ctr" rtl="0"/>
            <a:r>
              <a:rPr lang="en-US" sz="1400" dirty="0">
                <a:solidFill>
                  <a:schemeClr val="tx1">
                    <a:lumMod val="85000"/>
                  </a:schemeClr>
                </a:solidFill>
                <a:latin typeface="Oswald" pitchFamily="2" charset="0"/>
              </a:rPr>
              <a:t>Peter Kolb</a:t>
            </a:r>
            <a:r>
              <a:rPr lang="en-US" sz="2400" dirty="0">
                <a:solidFill>
                  <a:schemeClr val="tx1">
                    <a:lumMod val="85000"/>
                  </a:schemeClr>
                </a:solidFill>
                <a:latin typeface="Oswald" pitchFamily="2" charset="0"/>
              </a:rPr>
              <a:t> </a:t>
            </a:r>
          </a:p>
          <a:p>
            <a:pPr algn="ctr" rtl="0"/>
            <a:endParaRPr lang="en-US" sz="2000" dirty="0">
              <a:solidFill>
                <a:schemeClr val="accent6">
                  <a:lumMod val="20000"/>
                  <a:lumOff val="80000"/>
                </a:schemeClr>
              </a:solidFill>
              <a:latin typeface="Oswald" pitchFamily="2" charset="0"/>
            </a:endParaRPr>
          </a:p>
          <a:p>
            <a:pPr algn="ctr" rtl="0"/>
            <a:br>
              <a:rPr lang="en-US" dirty="0">
                <a:solidFill>
                  <a:schemeClr val="accent6">
                    <a:lumMod val="20000"/>
                    <a:lumOff val="80000"/>
                  </a:schemeClr>
                </a:solidFill>
              </a:rPr>
            </a:br>
            <a:endParaRPr lang="en-US" dirty="0">
              <a:solidFill>
                <a:schemeClr val="accent6">
                  <a:lumMod val="20000"/>
                  <a:lumOff val="80000"/>
                </a:schemeClr>
              </a:solidFill>
            </a:endParaRPr>
          </a:p>
          <a:p>
            <a:pPr algn="ctr"/>
            <a:br>
              <a:rPr lang="en-US" dirty="0">
                <a:solidFill>
                  <a:schemeClr val="accent6">
                    <a:lumMod val="20000"/>
                    <a:lumOff val="80000"/>
                  </a:schemeClr>
                </a:solidFill>
              </a:rPr>
            </a:br>
            <a:endParaRPr lang="en-US" dirty="0">
              <a:solidFill>
                <a:schemeClr val="accent6">
                  <a:lumMod val="20000"/>
                  <a:lumOff val="80000"/>
                </a:schemeClr>
              </a:solidFill>
            </a:endParaRPr>
          </a:p>
        </p:txBody>
      </p:sp>
      <p:sp>
        <p:nvSpPr>
          <p:cNvPr id="27" name="Title 1">
            <a:extLst>
              <a:ext uri="{FF2B5EF4-FFF2-40B4-BE49-F238E27FC236}">
                <a16:creationId xmlns:a16="http://schemas.microsoft.com/office/drawing/2014/main" id="{769DE899-4726-4746-9300-3469C4945CB0}"/>
              </a:ext>
            </a:extLst>
          </p:cNvPr>
          <p:cNvSpPr txBox="1">
            <a:spLocks/>
          </p:cNvSpPr>
          <p:nvPr/>
        </p:nvSpPr>
        <p:spPr>
          <a:xfrm>
            <a:off x="6342318" y="4407452"/>
            <a:ext cx="5862486" cy="1595037"/>
          </a:xfrm>
          <a:prstGeom prst="rect">
            <a:avLst/>
          </a:prstGeom>
        </p:spPr>
        <p:txBody>
          <a:bodyPr vert="horz" lIns="91440" tIns="45720" rIns="91440" bIns="45720" rtlCol="0" anchor="b">
            <a:noAutofit/>
          </a:bodyPr>
          <a:lstStyle>
            <a:lvl1pPr algn="l" defTabSz="914400" rtl="0" eaLnBrk="1" latinLnBrk="0" hangingPunct="1">
              <a:lnSpc>
                <a:spcPct val="120000"/>
              </a:lnSpc>
              <a:spcBef>
                <a:spcPct val="0"/>
              </a:spcBef>
              <a:buNone/>
              <a:defRPr sz="2800" b="1" kern="1200" cap="all" spc="600" baseline="0">
                <a:solidFill>
                  <a:schemeClr val="tx1"/>
                </a:solidFill>
                <a:latin typeface="+mj-lt"/>
                <a:ea typeface="+mj-ea"/>
                <a:cs typeface="+mj-cs"/>
              </a:defRPr>
            </a:lvl1pPr>
          </a:lstStyle>
          <a:p>
            <a:pPr algn="r"/>
            <a:r>
              <a:rPr lang="en-US" sz="1800" dirty="0">
                <a:solidFill>
                  <a:schemeClr val="accent6">
                    <a:lumMod val="40000"/>
                    <a:lumOff val="60000"/>
                  </a:schemeClr>
                </a:solidFill>
                <a:latin typeface="Oswald" pitchFamily="2" charset="0"/>
              </a:rPr>
              <a:t>The previously managed area</a:t>
            </a:r>
            <a:r>
              <a:rPr lang="en-US" sz="1800" dirty="0">
                <a:solidFill>
                  <a:schemeClr val="tx1">
                    <a:lumMod val="65000"/>
                  </a:schemeClr>
                </a:solidFill>
                <a:latin typeface="Oswald" pitchFamily="2" charset="0"/>
              </a:rPr>
              <a:t> </a:t>
            </a:r>
            <a:r>
              <a:rPr lang="en-US" sz="1800" dirty="0">
                <a:solidFill>
                  <a:schemeClr val="tx1">
                    <a:lumMod val="85000"/>
                  </a:schemeClr>
                </a:solidFill>
                <a:latin typeface="Oswald" pitchFamily="2" charset="0"/>
              </a:rPr>
              <a:t>retains a full complement of tree species and age diversity. </a:t>
            </a:r>
            <a:br>
              <a:rPr lang="en-US" sz="1800" dirty="0">
                <a:solidFill>
                  <a:schemeClr val="tx1">
                    <a:lumMod val="85000"/>
                  </a:schemeClr>
                </a:solidFill>
                <a:latin typeface="Oswald" pitchFamily="2" charset="0"/>
              </a:rPr>
            </a:br>
            <a:br>
              <a:rPr lang="en-US" sz="1800" dirty="0">
                <a:solidFill>
                  <a:schemeClr val="tx1">
                    <a:lumMod val="85000"/>
                  </a:schemeClr>
                </a:solidFill>
                <a:latin typeface="Oswald" pitchFamily="2" charset="0"/>
              </a:rPr>
            </a:br>
            <a:endParaRPr lang="en-US" sz="1800" dirty="0">
              <a:solidFill>
                <a:schemeClr val="tx1">
                  <a:lumMod val="85000"/>
                </a:schemeClr>
              </a:solidFill>
              <a:latin typeface="Oswald" pitchFamily="2" charset="0"/>
            </a:endParaRPr>
          </a:p>
        </p:txBody>
      </p:sp>
      <p:pic>
        <p:nvPicPr>
          <p:cNvPr id="4" name="Picture 3" descr="A landscape with trees and mountains in the background&#10;&#10;Description automatically generated with low confidence">
            <a:extLst>
              <a:ext uri="{FF2B5EF4-FFF2-40B4-BE49-F238E27FC236}">
                <a16:creationId xmlns:a16="http://schemas.microsoft.com/office/drawing/2014/main" id="{1C095AE8-416E-4ADC-844D-055F1F062D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2277" y="-38483"/>
            <a:ext cx="6482527" cy="4341137"/>
          </a:xfrm>
          <a:prstGeom prst="rect">
            <a:avLst/>
          </a:prstGeom>
          <a:ln>
            <a:noFill/>
          </a:ln>
          <a:effectLst>
            <a:softEdge rad="112500"/>
          </a:effectLst>
        </p:spPr>
      </p:pic>
      <p:sp>
        <p:nvSpPr>
          <p:cNvPr id="28" name="Arrow: Left 27">
            <a:extLst>
              <a:ext uri="{FF2B5EF4-FFF2-40B4-BE49-F238E27FC236}">
                <a16:creationId xmlns:a16="http://schemas.microsoft.com/office/drawing/2014/main" id="{EF05687F-2B65-4C0D-B856-DA86A4257017}"/>
              </a:ext>
            </a:extLst>
          </p:cNvPr>
          <p:cNvSpPr/>
          <p:nvPr/>
        </p:nvSpPr>
        <p:spPr>
          <a:xfrm rot="5400000">
            <a:off x="6248305" y="4396667"/>
            <a:ext cx="643992" cy="455966"/>
          </a:xfrm>
          <a:prstGeom prst="lef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Left 28">
            <a:extLst>
              <a:ext uri="{FF2B5EF4-FFF2-40B4-BE49-F238E27FC236}">
                <a16:creationId xmlns:a16="http://schemas.microsoft.com/office/drawing/2014/main" id="{DB36308E-D5AA-40E5-AF7C-1419A15F3919}"/>
              </a:ext>
            </a:extLst>
          </p:cNvPr>
          <p:cNvSpPr/>
          <p:nvPr/>
        </p:nvSpPr>
        <p:spPr>
          <a:xfrm>
            <a:off x="6342318" y="6045873"/>
            <a:ext cx="643992" cy="455966"/>
          </a:xfrm>
          <a:prstGeom prst="lef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8BDC5C-4AD2-43E1-B77D-E357FBD39AC4}"/>
              </a:ext>
            </a:extLst>
          </p:cNvPr>
          <p:cNvSpPr>
            <a:spLocks noGrp="1"/>
          </p:cNvSpPr>
          <p:nvPr>
            <p:ph type="title"/>
          </p:nvPr>
        </p:nvSpPr>
        <p:spPr>
          <a:xfrm>
            <a:off x="6342318" y="5233165"/>
            <a:ext cx="5862486" cy="1595037"/>
          </a:xfrm>
        </p:spPr>
        <p:txBody>
          <a:bodyPr/>
          <a:lstStyle/>
          <a:p>
            <a:pPr algn="r"/>
            <a:br>
              <a:rPr lang="en-US" sz="1800" dirty="0">
                <a:solidFill>
                  <a:schemeClr val="tx1">
                    <a:lumMod val="85000"/>
                  </a:schemeClr>
                </a:solidFill>
                <a:latin typeface="Oswald" pitchFamily="2" charset="0"/>
              </a:rPr>
            </a:br>
            <a:br>
              <a:rPr lang="en-US" sz="1800" dirty="0">
                <a:solidFill>
                  <a:schemeClr val="tx1">
                    <a:lumMod val="85000"/>
                  </a:schemeClr>
                </a:solidFill>
                <a:latin typeface="Oswald" pitchFamily="2" charset="0"/>
              </a:rPr>
            </a:br>
            <a:r>
              <a:rPr lang="en-US" sz="1800" i="0" dirty="0">
                <a:solidFill>
                  <a:schemeClr val="accent6">
                    <a:lumMod val="40000"/>
                    <a:lumOff val="60000"/>
                  </a:schemeClr>
                </a:solidFill>
                <a:effectLst/>
                <a:latin typeface="Oswald" pitchFamily="2" charset="0"/>
              </a:rPr>
              <a:t>unmanaged/BURNED areas</a:t>
            </a:r>
            <a:r>
              <a:rPr lang="en-US" sz="1800" i="0" dirty="0">
                <a:solidFill>
                  <a:schemeClr val="tx1">
                    <a:lumMod val="65000"/>
                  </a:schemeClr>
                </a:solidFill>
                <a:effectLst/>
                <a:latin typeface="Oswald" pitchFamily="2" charset="0"/>
              </a:rPr>
              <a:t> </a:t>
            </a:r>
            <a:r>
              <a:rPr lang="en-US" sz="1800" i="0" dirty="0">
                <a:solidFill>
                  <a:schemeClr val="tx1">
                    <a:lumMod val="85000"/>
                  </a:schemeClr>
                </a:solidFill>
                <a:effectLst/>
                <a:latin typeface="Oswald" pitchFamily="2" charset="0"/>
              </a:rPr>
              <a:t>will convert to a mono-culture of</a:t>
            </a:r>
            <a:br>
              <a:rPr lang="en-US" sz="1800" i="0" dirty="0">
                <a:solidFill>
                  <a:schemeClr val="tx1">
                    <a:lumMod val="85000"/>
                  </a:schemeClr>
                </a:solidFill>
                <a:effectLst/>
                <a:latin typeface="Oswald" pitchFamily="2" charset="0"/>
              </a:rPr>
            </a:br>
            <a:r>
              <a:rPr lang="en-US" sz="1800" i="0" dirty="0">
                <a:solidFill>
                  <a:schemeClr val="tx1">
                    <a:lumMod val="85000"/>
                  </a:schemeClr>
                </a:solidFill>
                <a:effectLst/>
                <a:latin typeface="Oswald" pitchFamily="2" charset="0"/>
              </a:rPr>
              <a:t> brush and lodgepole pine only.</a:t>
            </a:r>
            <a:endParaRPr lang="en-US" sz="1800" dirty="0">
              <a:solidFill>
                <a:schemeClr val="tx1">
                  <a:lumMod val="85000"/>
                </a:schemeClr>
              </a:solidFill>
              <a:latin typeface="Oswald" pitchFamily="2" charset="0"/>
            </a:endParaRPr>
          </a:p>
        </p:txBody>
      </p:sp>
    </p:spTree>
    <p:extLst>
      <p:ext uri="{BB962C8B-B14F-4D97-AF65-F5344CB8AC3E}">
        <p14:creationId xmlns:p14="http://schemas.microsoft.com/office/powerpoint/2010/main" val="2389330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0" name="Straight Connector 11">
            <a:extLst>
              <a:ext uri="{FF2B5EF4-FFF2-40B4-BE49-F238E27FC236}">
                <a16:creationId xmlns:a16="http://schemas.microsoft.com/office/drawing/2014/main" id="{AEED5540-64E5-4258-ABA4-753F07B71B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457150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31" name="Rectangle 13">
            <a:extLst>
              <a:ext uri="{FF2B5EF4-FFF2-40B4-BE49-F238E27FC236}">
                <a16:creationId xmlns:a16="http://schemas.microsoft.com/office/drawing/2014/main" id="{40E0E787-6A3F-4579-9E73-AC9FBB0E3A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9781FE-428C-4038-9143-209FBBE30C3F}"/>
              </a:ext>
            </a:extLst>
          </p:cNvPr>
          <p:cNvSpPr>
            <a:spLocks noGrp="1"/>
          </p:cNvSpPr>
          <p:nvPr>
            <p:ph type="title"/>
          </p:nvPr>
        </p:nvSpPr>
        <p:spPr>
          <a:xfrm>
            <a:off x="345232" y="2817660"/>
            <a:ext cx="5589037" cy="2532980"/>
          </a:xfrm>
        </p:spPr>
        <p:txBody>
          <a:bodyPr vert="horz" lIns="91440" tIns="45720" rIns="91440" bIns="45720" rtlCol="0" anchor="b">
            <a:noAutofit/>
          </a:bodyPr>
          <a:lstStyle/>
          <a:p>
            <a:pPr algn="ctr"/>
            <a:r>
              <a:rPr lang="en-US" dirty="0">
                <a:solidFill>
                  <a:schemeClr val="tx1">
                    <a:lumMod val="75000"/>
                  </a:schemeClr>
                </a:solidFill>
                <a:latin typeface="Oswald" pitchFamily="2" charset="0"/>
              </a:rPr>
              <a:t>Creating </a:t>
            </a:r>
            <a:br>
              <a:rPr lang="en-US" dirty="0">
                <a:solidFill>
                  <a:schemeClr val="tx1">
                    <a:lumMod val="75000"/>
                  </a:schemeClr>
                </a:solidFill>
                <a:latin typeface="Oswald" pitchFamily="2" charset="0"/>
              </a:rPr>
            </a:br>
            <a:r>
              <a:rPr lang="en-US" dirty="0">
                <a:solidFill>
                  <a:schemeClr val="tx1">
                    <a:lumMod val="75000"/>
                  </a:schemeClr>
                </a:solidFill>
                <a:latin typeface="Oswald" pitchFamily="2" charset="0"/>
              </a:rPr>
              <a:t>Forest-to-community health </a:t>
            </a:r>
            <a:br>
              <a:rPr lang="en-US" dirty="0">
                <a:solidFill>
                  <a:schemeClr val="tx1">
                    <a:lumMod val="75000"/>
                  </a:schemeClr>
                </a:solidFill>
                <a:latin typeface="Oswald" pitchFamily="2" charset="0"/>
              </a:rPr>
            </a:br>
            <a:br>
              <a:rPr lang="en-US" dirty="0">
                <a:solidFill>
                  <a:schemeClr val="tx1">
                    <a:lumMod val="75000"/>
                  </a:schemeClr>
                </a:solidFill>
                <a:latin typeface="Oswald" pitchFamily="2" charset="0"/>
              </a:rPr>
            </a:br>
            <a:r>
              <a:rPr lang="en-US" dirty="0">
                <a:solidFill>
                  <a:schemeClr val="tx1">
                    <a:lumMod val="75000"/>
                  </a:schemeClr>
                </a:solidFill>
                <a:latin typeface="Oswald" pitchFamily="2" charset="0"/>
              </a:rPr>
              <a:t>requires partnerships at every level</a:t>
            </a:r>
          </a:p>
        </p:txBody>
      </p:sp>
      <p:pic>
        <p:nvPicPr>
          <p:cNvPr id="7" name="Picture 6" descr="Two people sitting at a table&#10;&#10;Description automatically generated with medium confidence">
            <a:extLst>
              <a:ext uri="{FF2B5EF4-FFF2-40B4-BE49-F238E27FC236}">
                <a16:creationId xmlns:a16="http://schemas.microsoft.com/office/drawing/2014/main" id="{F61ED7D2-4744-4B50-9FEF-F3359E1EF97E}"/>
              </a:ext>
            </a:extLst>
          </p:cNvPr>
          <p:cNvPicPr>
            <a:picLocks noChangeAspect="1"/>
          </p:cNvPicPr>
          <p:nvPr/>
        </p:nvPicPr>
        <p:blipFill rotWithShape="1">
          <a:blip r:embed="rId2">
            <a:extLst>
              <a:ext uri="{28A0092B-C50C-407E-A947-70E740481C1C}">
                <a14:useLocalDpi xmlns:a14="http://schemas.microsoft.com/office/drawing/2010/main" val="0"/>
              </a:ext>
            </a:extLst>
          </a:blip>
          <a:srcRect t="3087" r="-2" b="21880"/>
          <a:stretch/>
        </p:blipFill>
        <p:spPr>
          <a:xfrm>
            <a:off x="6017527" y="762000"/>
            <a:ext cx="5359711" cy="2674263"/>
          </a:xfrm>
          <a:custGeom>
            <a:avLst/>
            <a:gdLst/>
            <a:ahLst/>
            <a:cxnLst/>
            <a:rect l="l" t="t" r="r" b="b"/>
            <a:pathLst>
              <a:path w="5359711" h="2674263">
                <a:moveTo>
                  <a:pt x="2679855" y="0"/>
                </a:moveTo>
                <a:cubicBezTo>
                  <a:pt x="4067550" y="0"/>
                  <a:pt x="5208920" y="1054639"/>
                  <a:pt x="5346171" y="2406123"/>
                </a:cubicBezTo>
                <a:lnTo>
                  <a:pt x="5359711" y="2674263"/>
                </a:lnTo>
                <a:lnTo>
                  <a:pt x="0" y="2674263"/>
                </a:lnTo>
                <a:lnTo>
                  <a:pt x="13540" y="2406123"/>
                </a:lnTo>
                <a:cubicBezTo>
                  <a:pt x="150790" y="1054639"/>
                  <a:pt x="1292160" y="0"/>
                  <a:pt x="2679855" y="0"/>
                </a:cubicBezTo>
                <a:close/>
              </a:path>
            </a:pathLst>
          </a:custGeom>
        </p:spPr>
      </p:pic>
      <p:pic>
        <p:nvPicPr>
          <p:cNvPr id="5" name="Content Placeholder 4" descr="A person talking to another person&#10;&#10;Description automatically generated with low confidence">
            <a:extLst>
              <a:ext uri="{FF2B5EF4-FFF2-40B4-BE49-F238E27FC236}">
                <a16:creationId xmlns:a16="http://schemas.microsoft.com/office/drawing/2014/main" id="{C72158A1-8AAE-46D8-9FEC-D99844FF992E}"/>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0347" r="2" b="14532"/>
          <a:stretch/>
        </p:blipFill>
        <p:spPr>
          <a:xfrm>
            <a:off x="6017198" y="3434444"/>
            <a:ext cx="5360306" cy="2687863"/>
          </a:xfrm>
          <a:custGeom>
            <a:avLst/>
            <a:gdLst/>
            <a:ahLst/>
            <a:cxnLst/>
            <a:rect l="l" t="t" r="r" b="b"/>
            <a:pathLst>
              <a:path w="5360306" h="2687863">
                <a:moveTo>
                  <a:pt x="390" y="0"/>
                </a:moveTo>
                <a:lnTo>
                  <a:pt x="5359917" y="0"/>
                </a:lnTo>
                <a:lnTo>
                  <a:pt x="5360306" y="7710"/>
                </a:lnTo>
                <a:cubicBezTo>
                  <a:pt x="5360306" y="1487918"/>
                  <a:pt x="4160361" y="2687863"/>
                  <a:pt x="2680153" y="2687863"/>
                </a:cubicBezTo>
                <a:cubicBezTo>
                  <a:pt x="1199945" y="2687863"/>
                  <a:pt x="0" y="1487918"/>
                  <a:pt x="0" y="7710"/>
                </a:cubicBezTo>
                <a:close/>
              </a:path>
            </a:pathLst>
          </a:custGeom>
        </p:spPr>
      </p:pic>
      <p:cxnSp>
        <p:nvCxnSpPr>
          <p:cNvPr id="32" name="Straight Connector 15">
            <a:extLst>
              <a:ext uri="{FF2B5EF4-FFF2-40B4-BE49-F238E27FC236}">
                <a16:creationId xmlns:a16="http://schemas.microsoft.com/office/drawing/2014/main" id="{651B3B56-501F-42FF-8534-28EF7857BD4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550993" y="3997080"/>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63234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text, tree, sign, outdoor&#10;&#10;Description automatically generated">
            <a:extLst>
              <a:ext uri="{FF2B5EF4-FFF2-40B4-BE49-F238E27FC236}">
                <a16:creationId xmlns:a16="http://schemas.microsoft.com/office/drawing/2014/main" id="{D240F141-30A6-47D7-A926-71E95B12E500}"/>
              </a:ext>
            </a:extLst>
          </p:cNvPr>
          <p:cNvPicPr>
            <a:picLocks noGrp="1" noChangeAspect="1"/>
          </p:cNvPicPr>
          <p:nvPr>
            <p:ph idx="1"/>
          </p:nvPr>
        </p:nvPicPr>
        <p:blipFill>
          <a:blip r:embed="rId2">
            <a:alphaModFix/>
            <a:extLst>
              <a:ext uri="{28A0092B-C50C-407E-A947-70E740481C1C}">
                <a14:useLocalDpi xmlns:a14="http://schemas.microsoft.com/office/drawing/2010/main" val="0"/>
              </a:ext>
            </a:extLst>
          </a:blip>
          <a:stretch>
            <a:fillRect/>
          </a:stretch>
        </p:blipFill>
        <p:spPr>
          <a:xfrm>
            <a:off x="6993294" y="-1"/>
            <a:ext cx="5198706" cy="6786543"/>
          </a:xfrm>
          <a:prstGeom prst="rect">
            <a:avLst/>
          </a:prstGeom>
          <a:ln>
            <a:noFill/>
          </a:ln>
          <a:effectLst>
            <a:softEdge rad="112500"/>
          </a:effectLst>
        </p:spPr>
      </p:pic>
      <p:sp>
        <p:nvSpPr>
          <p:cNvPr id="12" name="TextBox 11">
            <a:extLst>
              <a:ext uri="{FF2B5EF4-FFF2-40B4-BE49-F238E27FC236}">
                <a16:creationId xmlns:a16="http://schemas.microsoft.com/office/drawing/2014/main" id="{E3088238-72F7-4600-AFB2-D0372A35C0DB}"/>
              </a:ext>
            </a:extLst>
          </p:cNvPr>
          <p:cNvSpPr txBox="1"/>
          <p:nvPr/>
        </p:nvSpPr>
        <p:spPr>
          <a:xfrm>
            <a:off x="523680" y="387135"/>
            <a:ext cx="6095222" cy="6186309"/>
          </a:xfrm>
          <a:prstGeom prst="rect">
            <a:avLst/>
          </a:prstGeom>
          <a:noFill/>
        </p:spPr>
        <p:txBody>
          <a:bodyPr wrap="square">
            <a:spAutoFit/>
          </a:bodyPr>
          <a:lstStyle/>
          <a:p>
            <a:pPr algn="l"/>
            <a:r>
              <a:rPr lang="en-US" sz="3600" b="1" i="0" u="sng" cap="all" dirty="0">
                <a:solidFill>
                  <a:schemeClr val="tx1">
                    <a:lumMod val="75000"/>
                  </a:schemeClr>
                </a:solidFill>
                <a:effectLst/>
                <a:latin typeface="Oswald" pitchFamily="2" charset="0"/>
              </a:rPr>
              <a:t>COUNTIES ON FIRE</a:t>
            </a:r>
            <a:endParaRPr lang="en-US" sz="3600" b="1" u="sng" cap="all" dirty="0">
              <a:solidFill>
                <a:schemeClr val="tx1">
                  <a:lumMod val="75000"/>
                </a:schemeClr>
              </a:solidFill>
              <a:latin typeface="Oswald" pitchFamily="2" charset="0"/>
            </a:endParaRPr>
          </a:p>
          <a:p>
            <a:pPr algn="l"/>
            <a:r>
              <a:rPr lang="en-US" sz="3600" b="1" i="0" cap="all" dirty="0">
                <a:solidFill>
                  <a:schemeClr val="tx1">
                    <a:lumMod val="75000"/>
                  </a:schemeClr>
                </a:solidFill>
                <a:effectLst/>
                <a:latin typeface="Oswald" pitchFamily="2" charset="0"/>
              </a:rPr>
              <a:t>IS A campaign TO SAVE OUR FORESTS AND COMMUNITIES.</a:t>
            </a:r>
          </a:p>
          <a:p>
            <a:pPr algn="l"/>
            <a:endParaRPr lang="en-US" sz="3600" b="1" i="0" cap="all" dirty="0">
              <a:solidFill>
                <a:schemeClr val="tx1">
                  <a:lumMod val="75000"/>
                </a:schemeClr>
              </a:solidFill>
              <a:effectLst/>
              <a:latin typeface="Oswald" pitchFamily="2" charset="0"/>
            </a:endParaRPr>
          </a:p>
          <a:p>
            <a:r>
              <a:rPr lang="en-US" sz="3600" b="0" i="0" cap="all" dirty="0">
                <a:solidFill>
                  <a:schemeClr val="tx1">
                    <a:lumMod val="65000"/>
                  </a:schemeClr>
                </a:solidFill>
                <a:effectLst/>
                <a:latin typeface="Oswald" pitchFamily="2" charset="0"/>
              </a:rPr>
              <a:t>Join EVERGREEN’S GRASSROOTS INITIATIVE TO </a:t>
            </a:r>
            <a:r>
              <a:rPr lang="en-US" sz="3600" cap="all" dirty="0">
                <a:solidFill>
                  <a:schemeClr val="tx1">
                    <a:lumMod val="65000"/>
                  </a:schemeClr>
                </a:solidFill>
                <a:latin typeface="Oswald" pitchFamily="2" charset="0"/>
              </a:rPr>
              <a:t>inform</a:t>
            </a:r>
            <a:r>
              <a:rPr lang="en-US" sz="3600" b="0" i="0" cap="all" dirty="0">
                <a:solidFill>
                  <a:schemeClr val="tx1">
                    <a:lumMod val="65000"/>
                  </a:schemeClr>
                </a:solidFill>
                <a:effectLst/>
                <a:latin typeface="Oswald" pitchFamily="2" charset="0"/>
              </a:rPr>
              <a:t> AND ENGAGE THE PUBLIC IN A DIALOGUE ABOUT THE ECONOMIC AND ENVIRONMENTAL COSTS OF THE INCREASING SIZE, DAMAGE, AND OCCURRENCE OF WILDFIRE.</a:t>
            </a:r>
          </a:p>
        </p:txBody>
      </p:sp>
    </p:spTree>
    <p:extLst>
      <p:ext uri="{BB962C8B-B14F-4D97-AF65-F5344CB8AC3E}">
        <p14:creationId xmlns:p14="http://schemas.microsoft.com/office/powerpoint/2010/main" val="1243289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D8DF3-3FD8-432F-8C3D-A7DD40C01F56}"/>
              </a:ext>
            </a:extLst>
          </p:cNvPr>
          <p:cNvSpPr>
            <a:spLocks noGrp="1"/>
          </p:cNvSpPr>
          <p:nvPr>
            <p:ph type="title"/>
          </p:nvPr>
        </p:nvSpPr>
        <p:spPr>
          <a:xfrm>
            <a:off x="5393097" y="4844832"/>
            <a:ext cx="6946640" cy="1930995"/>
          </a:xfrm>
        </p:spPr>
        <p:txBody>
          <a:bodyPr/>
          <a:lstStyle/>
          <a:p>
            <a:r>
              <a:rPr lang="en-US" sz="1800" dirty="0">
                <a:solidFill>
                  <a:schemeClr val="tx1">
                    <a:lumMod val="75000"/>
                  </a:schemeClr>
                </a:solidFill>
                <a:effectLst/>
                <a:latin typeface="Oswald" pitchFamily="2" charset="0"/>
                <a:ea typeface="Calibri" panose="020F0502020204030204" pitchFamily="34" charset="0"/>
                <a:cs typeface="Times New Roman" panose="02020603050405020304" pitchFamily="18" charset="0"/>
              </a:rPr>
              <a:t>The Kootenai National Forest, is a remote, heavily timbered, 2.2-million-acre expanse. </a:t>
            </a:r>
            <a:br>
              <a:rPr lang="en-US" sz="1800" dirty="0">
                <a:solidFill>
                  <a:schemeClr val="tx1">
                    <a:lumMod val="75000"/>
                  </a:schemeClr>
                </a:solidFill>
                <a:effectLst/>
                <a:latin typeface="Oswald" pitchFamily="2" charset="0"/>
                <a:ea typeface="Calibri" panose="020F0502020204030204" pitchFamily="34" charset="0"/>
                <a:cs typeface="Times New Roman" panose="02020603050405020304" pitchFamily="18" charset="0"/>
              </a:rPr>
            </a:br>
            <a:br>
              <a:rPr lang="en-US" sz="1800" dirty="0">
                <a:solidFill>
                  <a:schemeClr val="tx1">
                    <a:lumMod val="75000"/>
                  </a:schemeClr>
                </a:solidFill>
                <a:effectLst/>
                <a:latin typeface="Oswald" pitchFamily="2" charset="0"/>
                <a:ea typeface="Calibri" panose="020F0502020204030204" pitchFamily="34" charset="0"/>
                <a:cs typeface="Times New Roman" panose="02020603050405020304" pitchFamily="18" charset="0"/>
              </a:rPr>
            </a:br>
            <a:r>
              <a:rPr lang="en-US" sz="1800" dirty="0">
                <a:solidFill>
                  <a:schemeClr val="tx1">
                    <a:lumMod val="75000"/>
                  </a:schemeClr>
                </a:solidFill>
                <a:effectLst/>
                <a:latin typeface="Oswald" pitchFamily="2" charset="0"/>
                <a:ea typeface="Calibri" panose="020F0502020204030204" pitchFamily="34" charset="0"/>
                <a:cs typeface="Times New Roman" panose="02020603050405020304" pitchFamily="18" charset="0"/>
              </a:rPr>
              <a:t>This is a </a:t>
            </a:r>
            <a:r>
              <a:rPr lang="en-US" sz="1800" dirty="0">
                <a:solidFill>
                  <a:schemeClr val="tx1">
                    <a:lumMod val="75000"/>
                  </a:schemeClr>
                </a:solidFill>
                <a:latin typeface="Oswald" pitchFamily="2" charset="0"/>
                <a:ea typeface="Calibri" panose="020F0502020204030204" pitchFamily="34" charset="0"/>
                <a:cs typeface="Times New Roman" panose="02020603050405020304" pitchFamily="18" charset="0"/>
              </a:rPr>
              <a:t>Draft proposal map for the Lincoln county wildland urban interface (</a:t>
            </a:r>
            <a:r>
              <a:rPr lang="en-US" sz="1800" dirty="0" err="1">
                <a:solidFill>
                  <a:schemeClr val="tx1">
                    <a:lumMod val="75000"/>
                  </a:schemeClr>
                </a:solidFill>
                <a:latin typeface="Oswald" pitchFamily="2" charset="0"/>
                <a:ea typeface="Calibri" panose="020F0502020204030204" pitchFamily="34" charset="0"/>
                <a:cs typeface="Times New Roman" panose="02020603050405020304" pitchFamily="18" charset="0"/>
              </a:rPr>
              <a:t>Wui</a:t>
            </a:r>
            <a:r>
              <a:rPr lang="en-US" sz="1800" dirty="0">
                <a:solidFill>
                  <a:schemeClr val="tx1">
                    <a:lumMod val="75000"/>
                  </a:schemeClr>
                </a:solidFill>
                <a:latin typeface="Oswald" pitchFamily="2" charset="0"/>
                <a:ea typeface="Calibri" panose="020F0502020204030204" pitchFamily="34" charset="0"/>
                <a:cs typeface="Times New Roman" panose="02020603050405020304" pitchFamily="18" charset="0"/>
              </a:rPr>
              <a:t>) – outlined in Purple.</a:t>
            </a:r>
            <a:br>
              <a:rPr lang="en-US" sz="1800" dirty="0">
                <a:solidFill>
                  <a:schemeClr val="tx1">
                    <a:lumMod val="75000"/>
                  </a:schemeClr>
                </a:solidFill>
                <a:latin typeface="Oswald" pitchFamily="2" charset="0"/>
                <a:ea typeface="Calibri" panose="020F0502020204030204" pitchFamily="34" charset="0"/>
                <a:cs typeface="Times New Roman" panose="02020603050405020304" pitchFamily="18" charset="0"/>
              </a:rPr>
            </a:br>
            <a:br>
              <a:rPr lang="en-US" sz="1800" dirty="0">
                <a:solidFill>
                  <a:schemeClr val="tx1">
                    <a:lumMod val="75000"/>
                  </a:schemeClr>
                </a:solidFill>
                <a:latin typeface="Oswald" pitchFamily="2" charset="0"/>
                <a:ea typeface="Calibri" panose="020F0502020204030204" pitchFamily="34" charset="0"/>
                <a:cs typeface="Times New Roman" panose="02020603050405020304" pitchFamily="18" charset="0"/>
              </a:rPr>
            </a:br>
            <a:r>
              <a:rPr lang="en-US" sz="1800" dirty="0">
                <a:solidFill>
                  <a:schemeClr val="tx1">
                    <a:lumMod val="75000"/>
                  </a:schemeClr>
                </a:solidFill>
                <a:latin typeface="Oswald" pitchFamily="2" charset="0"/>
                <a:ea typeface="Calibri" panose="020F0502020204030204" pitchFamily="34" charset="0"/>
                <a:cs typeface="Times New Roman" panose="02020603050405020304" pitchFamily="18" charset="0"/>
              </a:rPr>
              <a:t>Red and orange identify higher levels of wildfire risk. </a:t>
            </a:r>
            <a:br>
              <a:rPr lang="en-US" sz="1800" dirty="0">
                <a:solidFill>
                  <a:schemeClr val="tx1">
                    <a:lumMod val="75000"/>
                  </a:schemeClr>
                </a:solidFill>
                <a:latin typeface="Oswald" pitchFamily="2" charset="0"/>
                <a:ea typeface="Calibri" panose="020F0502020204030204" pitchFamily="34" charset="0"/>
                <a:cs typeface="Times New Roman" panose="02020603050405020304" pitchFamily="18" charset="0"/>
              </a:rPr>
            </a:br>
            <a:br>
              <a:rPr lang="en-US" sz="1800" dirty="0">
                <a:solidFill>
                  <a:schemeClr val="tx1">
                    <a:lumMod val="75000"/>
                  </a:schemeClr>
                </a:solidFill>
                <a:latin typeface="Oswald" pitchFamily="2" charset="0"/>
                <a:ea typeface="Calibri" panose="020F0502020204030204" pitchFamily="34" charset="0"/>
                <a:cs typeface="Times New Roman" panose="02020603050405020304" pitchFamily="18" charset="0"/>
              </a:rPr>
            </a:br>
            <a:r>
              <a:rPr lang="en-US" sz="1800" dirty="0">
                <a:solidFill>
                  <a:srgbClr val="FF6600"/>
                </a:solidFill>
                <a:latin typeface="Oswald" pitchFamily="2" charset="0"/>
                <a:ea typeface="Calibri" panose="020F0502020204030204" pitchFamily="34" charset="0"/>
                <a:cs typeface="Times New Roman" panose="02020603050405020304" pitchFamily="18" charset="0"/>
              </a:rPr>
              <a:t>It is important to note that most of the WUI lies within the Kootenai National Forest. This scenario is common for many rural communities in the west. </a:t>
            </a:r>
            <a:br>
              <a:rPr lang="en-US" sz="1800" dirty="0">
                <a:solidFill>
                  <a:srgbClr val="FF6600"/>
                </a:solidFill>
                <a:latin typeface="Oswald" pitchFamily="2" charset="0"/>
                <a:ea typeface="Calibri" panose="020F0502020204030204" pitchFamily="34" charset="0"/>
                <a:cs typeface="Times New Roman" panose="02020603050405020304" pitchFamily="18" charset="0"/>
              </a:rPr>
            </a:br>
            <a:br>
              <a:rPr lang="en-US" sz="1800" dirty="0">
                <a:solidFill>
                  <a:schemeClr val="tx1">
                    <a:lumMod val="75000"/>
                  </a:schemeClr>
                </a:solidFill>
                <a:latin typeface="Oswald" pitchFamily="2" charset="0"/>
                <a:ea typeface="Calibri" panose="020F0502020204030204" pitchFamily="34" charset="0"/>
                <a:cs typeface="Times New Roman" panose="02020603050405020304" pitchFamily="18" charset="0"/>
              </a:rPr>
            </a:br>
            <a:r>
              <a:rPr lang="en-US" sz="1800" dirty="0">
                <a:solidFill>
                  <a:schemeClr val="tx1">
                    <a:lumMod val="75000"/>
                  </a:schemeClr>
                </a:solidFill>
                <a:latin typeface="Oswald" pitchFamily="2" charset="0"/>
                <a:ea typeface="Calibri" panose="020F0502020204030204" pitchFamily="34" charset="0"/>
                <a:cs typeface="Times New Roman" panose="02020603050405020304" pitchFamily="18" charset="0"/>
              </a:rPr>
              <a:t>County commissioners are uniquely positioned to address the wildfire </a:t>
            </a:r>
            <a:r>
              <a:rPr lang="en-US" sz="1800" dirty="0" err="1">
                <a:solidFill>
                  <a:schemeClr val="tx1">
                    <a:lumMod val="75000"/>
                  </a:schemeClr>
                </a:solidFill>
                <a:latin typeface="Oswald" pitchFamily="2" charset="0"/>
                <a:ea typeface="Calibri" panose="020F0502020204030204" pitchFamily="34" charset="0"/>
                <a:cs typeface="Times New Roman" panose="02020603050405020304" pitchFamily="18" charset="0"/>
              </a:rPr>
              <a:t>crisis.This</a:t>
            </a:r>
            <a:r>
              <a:rPr lang="en-US" sz="1800" dirty="0">
                <a:solidFill>
                  <a:schemeClr val="tx1">
                    <a:lumMod val="75000"/>
                  </a:schemeClr>
                </a:solidFill>
                <a:latin typeface="Oswald" pitchFamily="2" charset="0"/>
                <a:ea typeface="Calibri" panose="020F0502020204030204" pitchFamily="34" charset="0"/>
                <a:cs typeface="Times New Roman" panose="02020603050405020304" pitchFamily="18" charset="0"/>
              </a:rPr>
              <a:t> is on your watch.</a:t>
            </a:r>
            <a:endParaRPr lang="en-US" sz="1800" dirty="0">
              <a:solidFill>
                <a:schemeClr val="tx1">
                  <a:lumMod val="75000"/>
                </a:schemeClr>
              </a:solidFill>
              <a:latin typeface="Oswald" pitchFamily="2" charset="0"/>
            </a:endParaRPr>
          </a:p>
        </p:txBody>
      </p:sp>
      <p:pic>
        <p:nvPicPr>
          <p:cNvPr id="5" name="Content Placeholder 4" descr="Map&#10;&#10;Description automatically generated">
            <a:hlinkClick r:id="rId2"/>
            <a:extLst>
              <a:ext uri="{FF2B5EF4-FFF2-40B4-BE49-F238E27FC236}">
                <a16:creationId xmlns:a16="http://schemas.microsoft.com/office/drawing/2014/main" id="{5DDEB252-CE61-4223-9081-3F85FE71BE5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5279223" cy="6858000"/>
          </a:xfrm>
          <a:prstGeom prst="rect">
            <a:avLst/>
          </a:prstGeom>
          <a:ln>
            <a:noFill/>
          </a:ln>
          <a:effectLst>
            <a:softEdge rad="112500"/>
          </a:effectLst>
        </p:spPr>
      </p:pic>
    </p:spTree>
    <p:extLst>
      <p:ext uri="{BB962C8B-B14F-4D97-AF65-F5344CB8AC3E}">
        <p14:creationId xmlns:p14="http://schemas.microsoft.com/office/powerpoint/2010/main" val="30763598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ke surrounded by trees&#10;&#10;Description automatically generated with low confidence">
            <a:extLst>
              <a:ext uri="{FF2B5EF4-FFF2-40B4-BE49-F238E27FC236}">
                <a16:creationId xmlns:a16="http://schemas.microsoft.com/office/drawing/2014/main" id="{43EED6F3-735F-49FB-A547-DC5390FA46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1325" y="-37323"/>
            <a:ext cx="5248469" cy="6858000"/>
          </a:xfrm>
          <a:prstGeom prst="rect">
            <a:avLst/>
          </a:prstGeom>
          <a:ln>
            <a:noFill/>
          </a:ln>
          <a:effectLst>
            <a:softEdge rad="112500"/>
          </a:effectLst>
        </p:spPr>
      </p:pic>
      <p:sp>
        <p:nvSpPr>
          <p:cNvPr id="4" name="TextBox 3">
            <a:extLst>
              <a:ext uri="{FF2B5EF4-FFF2-40B4-BE49-F238E27FC236}">
                <a16:creationId xmlns:a16="http://schemas.microsoft.com/office/drawing/2014/main" id="{54E5910D-C8C1-4A6C-863E-B10BD098CF22}"/>
              </a:ext>
            </a:extLst>
          </p:cNvPr>
          <p:cNvSpPr txBox="1"/>
          <p:nvPr/>
        </p:nvSpPr>
        <p:spPr>
          <a:xfrm>
            <a:off x="2612572" y="2675569"/>
            <a:ext cx="1637523" cy="523220"/>
          </a:xfrm>
          <a:prstGeom prst="rect">
            <a:avLst/>
          </a:prstGeom>
          <a:noFill/>
        </p:spPr>
        <p:txBody>
          <a:bodyPr wrap="square" rtlCol="0">
            <a:spAutoFit/>
          </a:bodyPr>
          <a:lstStyle/>
          <a:p>
            <a:r>
              <a:rPr lang="en-US" sz="2800" b="1" dirty="0">
                <a:solidFill>
                  <a:schemeClr val="tx1">
                    <a:lumMod val="85000"/>
                  </a:schemeClr>
                </a:solidFill>
                <a:latin typeface="Oswald" pitchFamily="2" charset="0"/>
              </a:rPr>
              <a:t>THE YAAK</a:t>
            </a:r>
          </a:p>
        </p:txBody>
      </p:sp>
      <p:cxnSp>
        <p:nvCxnSpPr>
          <p:cNvPr id="17" name="Straight Connector 16">
            <a:extLst>
              <a:ext uri="{FF2B5EF4-FFF2-40B4-BE49-F238E27FC236}">
                <a16:creationId xmlns:a16="http://schemas.microsoft.com/office/drawing/2014/main" id="{8ED82871-3CF2-42E8-9954-C906209E7EA7}"/>
              </a:ext>
            </a:extLst>
          </p:cNvPr>
          <p:cNvCxnSpPr>
            <a:cxnSpLocks/>
          </p:cNvCxnSpPr>
          <p:nvPr/>
        </p:nvCxnSpPr>
        <p:spPr>
          <a:xfrm>
            <a:off x="2845837" y="3387009"/>
            <a:ext cx="1170992"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814153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48E9D7B4-B303-418D-82A2-7990FD75E6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tree, outdoor, sky, snow&#10;&#10;Description automatically generated">
            <a:extLst>
              <a:ext uri="{FF2B5EF4-FFF2-40B4-BE49-F238E27FC236}">
                <a16:creationId xmlns:a16="http://schemas.microsoft.com/office/drawing/2014/main" id="{14E0F8B0-6649-461A-B6F3-667A9CBF92B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1994" b="3737"/>
          <a:stretch/>
        </p:blipFill>
        <p:spPr>
          <a:xfrm>
            <a:off x="20" y="10"/>
            <a:ext cx="12191980" cy="6857990"/>
          </a:xfrm>
          <a:prstGeom prst="rect">
            <a:avLst/>
          </a:prstGeom>
          <a:ln>
            <a:noFill/>
          </a:ln>
          <a:effectLst>
            <a:softEdge rad="112500"/>
          </a:effectLst>
        </p:spPr>
      </p:pic>
      <p:sp>
        <p:nvSpPr>
          <p:cNvPr id="6" name="TextBox 5">
            <a:extLst>
              <a:ext uri="{FF2B5EF4-FFF2-40B4-BE49-F238E27FC236}">
                <a16:creationId xmlns:a16="http://schemas.microsoft.com/office/drawing/2014/main" id="{FFA5E5C1-977D-4166-9441-DE83DD3343C3}"/>
              </a:ext>
            </a:extLst>
          </p:cNvPr>
          <p:cNvSpPr txBox="1"/>
          <p:nvPr/>
        </p:nvSpPr>
        <p:spPr>
          <a:xfrm>
            <a:off x="1800808" y="6032241"/>
            <a:ext cx="8350898" cy="70788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000" b="1" dirty="0">
                <a:latin typeface="Oswald" pitchFamily="2" charset="0"/>
              </a:rPr>
              <a:t>MANAGING FORESTS WITH A PLAN FOR GRIZZLIES. </a:t>
            </a:r>
          </a:p>
          <a:p>
            <a:pPr algn="ctr"/>
            <a:r>
              <a:rPr lang="en-US" sz="2000" b="1" dirty="0">
                <a:latin typeface="Oswald" pitchFamily="2" charset="0"/>
              </a:rPr>
              <a:t>CONSERVATION AND FOREST MANAGEMENT CAN BE MUTUALLY INCLUSIVE. </a:t>
            </a:r>
          </a:p>
        </p:txBody>
      </p:sp>
    </p:spTree>
    <p:extLst>
      <p:ext uri="{BB962C8B-B14F-4D97-AF65-F5344CB8AC3E}">
        <p14:creationId xmlns:p14="http://schemas.microsoft.com/office/powerpoint/2010/main" val="4044114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tree&#10;&#10;Description automatically generated">
            <a:hlinkClick r:id="rId3"/>
            <a:extLst>
              <a:ext uri="{FF2B5EF4-FFF2-40B4-BE49-F238E27FC236}">
                <a16:creationId xmlns:a16="http://schemas.microsoft.com/office/drawing/2014/main" id="{ADFB009F-1AD0-4AF8-AEC1-1A69866E92F0}"/>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7554" y="79310"/>
            <a:ext cx="5371696" cy="6778690"/>
          </a:xfrm>
          <a:prstGeom prst="rect">
            <a:avLst/>
          </a:prstGeom>
          <a:ln>
            <a:noFill/>
          </a:ln>
          <a:effectLst>
            <a:softEdge rad="112500"/>
          </a:effectLst>
        </p:spPr>
      </p:pic>
      <p:sp>
        <p:nvSpPr>
          <p:cNvPr id="2" name="Title 1">
            <a:extLst>
              <a:ext uri="{FF2B5EF4-FFF2-40B4-BE49-F238E27FC236}">
                <a16:creationId xmlns:a16="http://schemas.microsoft.com/office/drawing/2014/main" id="{04F95A46-E096-480A-9116-91277D0C4FC5}"/>
              </a:ext>
            </a:extLst>
          </p:cNvPr>
          <p:cNvSpPr>
            <a:spLocks noGrp="1"/>
          </p:cNvSpPr>
          <p:nvPr>
            <p:ph type="title"/>
          </p:nvPr>
        </p:nvSpPr>
        <p:spPr>
          <a:xfrm>
            <a:off x="5809862" y="549442"/>
            <a:ext cx="6382138" cy="5945725"/>
          </a:xfrm>
        </p:spPr>
        <p:txBody>
          <a:bodyPr/>
          <a:lstStyle/>
          <a:p>
            <a:r>
              <a:rPr lang="en-US" sz="2000" i="0" u="none" strike="noStrike" dirty="0">
                <a:solidFill>
                  <a:schemeClr val="accent6">
                    <a:lumMod val="60000"/>
                    <a:lumOff val="40000"/>
                  </a:schemeClr>
                </a:solidFill>
                <a:effectLst/>
                <a:latin typeface="Oswald" pitchFamily="2" charset="0"/>
                <a:hlinkClick r:id="rId5">
                  <a:extLst>
                    <a:ext uri="{A12FA001-AC4F-418D-AE19-62706E023703}">
                      <ahyp:hlinkClr xmlns:ahyp="http://schemas.microsoft.com/office/drawing/2018/hyperlinkcolor" val="tx"/>
                    </a:ext>
                  </a:extLst>
                </a:hlinkClick>
              </a:rPr>
              <a:t>FIA: The Gold Standard</a:t>
            </a:r>
            <a:r>
              <a:rPr lang="en-US" sz="2000" i="0" dirty="0">
                <a:solidFill>
                  <a:schemeClr val="accent6">
                    <a:lumMod val="60000"/>
                    <a:lumOff val="40000"/>
                  </a:schemeClr>
                </a:solidFill>
                <a:effectLst/>
                <a:latin typeface="Oswald" pitchFamily="2" charset="0"/>
              </a:rPr>
              <a:t> </a:t>
            </a:r>
            <a:r>
              <a:rPr lang="en-US" sz="2000" i="0" dirty="0">
                <a:solidFill>
                  <a:schemeClr val="tx1">
                    <a:lumMod val="75000"/>
                  </a:schemeClr>
                </a:solidFill>
                <a:effectLst/>
                <a:latin typeface="Oswald" pitchFamily="2" charset="0"/>
              </a:rPr>
              <a:t>delves into the work of The Forest inventory analysis department of the U.s. Forest service. </a:t>
            </a:r>
            <a:r>
              <a:rPr lang="en-US" sz="2000" dirty="0">
                <a:solidFill>
                  <a:schemeClr val="tx1">
                    <a:lumMod val="75000"/>
                  </a:schemeClr>
                </a:solidFill>
                <a:latin typeface="Oswald" pitchFamily="2" charset="0"/>
              </a:rPr>
              <a:t>We</a:t>
            </a:r>
            <a:r>
              <a:rPr lang="en-US" sz="2000" i="0" dirty="0">
                <a:solidFill>
                  <a:schemeClr val="tx1">
                    <a:lumMod val="75000"/>
                  </a:schemeClr>
                </a:solidFill>
                <a:effectLst/>
                <a:latin typeface="Oswald" pitchFamily="2" charset="0"/>
              </a:rPr>
              <a:t> highlight the 4 main regional research stations within the U.S. - and the specific focus and work within each region, nationally, and globally.</a:t>
            </a:r>
            <a:br>
              <a:rPr lang="en-US" sz="2000" i="0" dirty="0">
                <a:solidFill>
                  <a:schemeClr val="tx1">
                    <a:lumMod val="75000"/>
                  </a:schemeClr>
                </a:solidFill>
                <a:effectLst/>
                <a:latin typeface="Oswald" pitchFamily="2" charset="0"/>
              </a:rPr>
            </a:br>
            <a:br>
              <a:rPr lang="en-US" sz="2000" i="0" dirty="0">
                <a:solidFill>
                  <a:schemeClr val="tx1">
                    <a:lumMod val="75000"/>
                  </a:schemeClr>
                </a:solidFill>
                <a:effectLst/>
                <a:latin typeface="Oswald" pitchFamily="2" charset="0"/>
              </a:rPr>
            </a:br>
            <a:r>
              <a:rPr lang="en-US" sz="2000" dirty="0">
                <a:solidFill>
                  <a:schemeClr val="accent6">
                    <a:lumMod val="60000"/>
                    <a:lumOff val="40000"/>
                  </a:schemeClr>
                </a:solidFill>
                <a:latin typeface="Oswald" pitchFamily="2" charset="0"/>
                <a:hlinkClick r:id="rId6">
                  <a:extLst>
                    <a:ext uri="{A12FA001-AC4F-418D-AE19-62706E023703}">
                      <ahyp:hlinkClr xmlns:ahyp="http://schemas.microsoft.com/office/drawing/2018/hyperlinkcolor" val="tx"/>
                    </a:ext>
                  </a:extLst>
                </a:hlinkClick>
              </a:rPr>
              <a:t>Fia</a:t>
            </a:r>
            <a:r>
              <a:rPr lang="en-US" sz="2000" dirty="0">
                <a:solidFill>
                  <a:schemeClr val="tx1">
                    <a:lumMod val="75000"/>
                  </a:schemeClr>
                </a:solidFill>
                <a:latin typeface="Oswald" pitchFamily="2" charset="0"/>
              </a:rPr>
              <a:t> data is a staple for evergreen’s science-based message. </a:t>
            </a:r>
            <a:r>
              <a:rPr lang="en-US" sz="2000" i="0" dirty="0">
                <a:solidFill>
                  <a:schemeClr val="tx1">
                    <a:lumMod val="75000"/>
                  </a:schemeClr>
                </a:solidFill>
                <a:effectLst/>
                <a:latin typeface="Oswald" pitchFamily="2" charset="0"/>
              </a:rPr>
              <a:t>We encourage you and your community stakeholders </a:t>
            </a:r>
            <a:br>
              <a:rPr lang="en-US" sz="2000" i="0" dirty="0">
                <a:solidFill>
                  <a:schemeClr val="tx1">
                    <a:lumMod val="75000"/>
                  </a:schemeClr>
                </a:solidFill>
                <a:effectLst/>
                <a:latin typeface="Oswald" pitchFamily="2" charset="0"/>
              </a:rPr>
            </a:br>
            <a:r>
              <a:rPr lang="en-US" sz="2000" i="0" dirty="0">
                <a:solidFill>
                  <a:schemeClr val="tx1">
                    <a:lumMod val="75000"/>
                  </a:schemeClr>
                </a:solidFill>
                <a:effectLst/>
                <a:latin typeface="Oswald" pitchFamily="2" charset="0"/>
              </a:rPr>
              <a:t>to explore and utilize the vast knowledge base FIA has to offer.</a:t>
            </a:r>
            <a:endParaRPr lang="en-US" dirty="0">
              <a:solidFill>
                <a:schemeClr val="tx1">
                  <a:lumMod val="75000"/>
                </a:schemeClr>
              </a:solidFill>
            </a:endParaRPr>
          </a:p>
        </p:txBody>
      </p:sp>
    </p:spTree>
    <p:extLst>
      <p:ext uri="{BB962C8B-B14F-4D97-AF65-F5344CB8AC3E}">
        <p14:creationId xmlns:p14="http://schemas.microsoft.com/office/powerpoint/2010/main" val="2106265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8106620-225D-429A-AAE7-CD0545EF1D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text, writing implement, stationary, marker&#10;&#10;Description automatically generated">
            <a:hlinkClick r:id="rId2"/>
            <a:extLst>
              <a:ext uri="{FF2B5EF4-FFF2-40B4-BE49-F238E27FC236}">
                <a16:creationId xmlns:a16="http://schemas.microsoft.com/office/drawing/2014/main" id="{63CA1141-0781-4178-B307-83D0853285C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14999" b="-1"/>
          <a:stretch/>
        </p:blipFill>
        <p:spPr>
          <a:xfrm>
            <a:off x="762000" y="992634"/>
            <a:ext cx="10668000" cy="5334000"/>
          </a:xfrm>
          <a:prstGeom prst="rect">
            <a:avLst/>
          </a:prstGeom>
          <a:ln>
            <a:noFill/>
          </a:ln>
          <a:effectLst>
            <a:softEdge rad="112500"/>
          </a:effectLst>
        </p:spPr>
      </p:pic>
      <p:sp>
        <p:nvSpPr>
          <p:cNvPr id="6" name="TextBox 5">
            <a:extLst>
              <a:ext uri="{FF2B5EF4-FFF2-40B4-BE49-F238E27FC236}">
                <a16:creationId xmlns:a16="http://schemas.microsoft.com/office/drawing/2014/main" id="{EB0376EF-CE85-4052-829D-B4F2551148E1}"/>
              </a:ext>
            </a:extLst>
          </p:cNvPr>
          <p:cNvSpPr txBox="1"/>
          <p:nvPr/>
        </p:nvSpPr>
        <p:spPr>
          <a:xfrm>
            <a:off x="1049303" y="138102"/>
            <a:ext cx="3590731" cy="646331"/>
          </a:xfrm>
          <a:prstGeom prst="rect">
            <a:avLst/>
          </a:prstGeom>
          <a:noFill/>
        </p:spPr>
        <p:txBody>
          <a:bodyPr wrap="square" rtlCol="0">
            <a:spAutoFit/>
          </a:bodyPr>
          <a:lstStyle/>
          <a:p>
            <a:pPr algn="ctr"/>
            <a:r>
              <a:rPr lang="en-US" b="1" dirty="0">
                <a:solidFill>
                  <a:srgbClr val="FF6600"/>
                </a:solidFill>
                <a:latin typeface="Oswald" pitchFamily="2" charset="0"/>
              </a:rPr>
              <a:t>MONTANA’S FORESTS ARE DYING </a:t>
            </a:r>
          </a:p>
          <a:p>
            <a:pPr algn="ctr"/>
            <a:r>
              <a:rPr lang="en-US" b="1" dirty="0">
                <a:solidFill>
                  <a:srgbClr val="FF6600"/>
                </a:solidFill>
                <a:latin typeface="Oswald" pitchFamily="2" charset="0"/>
              </a:rPr>
              <a:t>FASTER THAN THEY ARE GROWING. </a:t>
            </a:r>
          </a:p>
        </p:txBody>
      </p:sp>
      <p:sp>
        <p:nvSpPr>
          <p:cNvPr id="8" name="TextBox 7">
            <a:extLst>
              <a:ext uri="{FF2B5EF4-FFF2-40B4-BE49-F238E27FC236}">
                <a16:creationId xmlns:a16="http://schemas.microsoft.com/office/drawing/2014/main" id="{AC751234-2768-412D-B265-BB8A2316D85E}"/>
              </a:ext>
            </a:extLst>
          </p:cNvPr>
          <p:cNvSpPr txBox="1"/>
          <p:nvPr/>
        </p:nvSpPr>
        <p:spPr>
          <a:xfrm>
            <a:off x="716901" y="6211669"/>
            <a:ext cx="4122575" cy="646331"/>
          </a:xfrm>
          <a:prstGeom prst="rect">
            <a:avLst/>
          </a:prstGeom>
          <a:noFill/>
        </p:spPr>
        <p:txBody>
          <a:bodyPr wrap="square" rtlCol="0">
            <a:spAutoFit/>
          </a:bodyPr>
          <a:lstStyle/>
          <a:p>
            <a:pPr algn="ctr"/>
            <a:r>
              <a:rPr lang="en-US" b="1" dirty="0">
                <a:solidFill>
                  <a:srgbClr val="FF6600"/>
                </a:solidFill>
                <a:latin typeface="Oswald" pitchFamily="2" charset="0"/>
              </a:rPr>
              <a:t>COMBINED GROWTH AND MORTALITY FOR </a:t>
            </a:r>
          </a:p>
          <a:p>
            <a:pPr algn="ctr"/>
            <a:r>
              <a:rPr lang="en-US" b="1" dirty="0">
                <a:solidFill>
                  <a:srgbClr val="FF6600"/>
                </a:solidFill>
                <a:latin typeface="Oswald" pitchFamily="2" charset="0"/>
              </a:rPr>
              <a:t>THE SEVEN FORESTS IN MONTANA</a:t>
            </a:r>
          </a:p>
        </p:txBody>
      </p:sp>
      <p:sp>
        <p:nvSpPr>
          <p:cNvPr id="11" name="TextBox 10">
            <a:extLst>
              <a:ext uri="{FF2B5EF4-FFF2-40B4-BE49-F238E27FC236}">
                <a16:creationId xmlns:a16="http://schemas.microsoft.com/office/drawing/2014/main" id="{31165E6E-BC31-444A-B28A-7428B9C55F4D}"/>
              </a:ext>
            </a:extLst>
          </p:cNvPr>
          <p:cNvSpPr txBox="1"/>
          <p:nvPr/>
        </p:nvSpPr>
        <p:spPr>
          <a:xfrm>
            <a:off x="1083127" y="709195"/>
            <a:ext cx="3503645" cy="369332"/>
          </a:xfrm>
          <a:prstGeom prst="rect">
            <a:avLst/>
          </a:prstGeom>
          <a:noFill/>
        </p:spPr>
        <p:txBody>
          <a:bodyPr wrap="square" rtlCol="0">
            <a:spAutoFit/>
          </a:bodyPr>
          <a:lstStyle/>
          <a:p>
            <a:pPr algn="ctr"/>
            <a:r>
              <a:rPr lang="en-US" b="1" dirty="0">
                <a:solidFill>
                  <a:srgbClr val="FF6600"/>
                </a:solidFill>
                <a:latin typeface="Oswald" pitchFamily="2" charset="0"/>
              </a:rPr>
              <a:t>A COMMON DILEMMA IN THE WEST</a:t>
            </a:r>
          </a:p>
        </p:txBody>
      </p:sp>
      <p:sp>
        <p:nvSpPr>
          <p:cNvPr id="13" name="TextBox 12">
            <a:extLst>
              <a:ext uri="{FF2B5EF4-FFF2-40B4-BE49-F238E27FC236}">
                <a16:creationId xmlns:a16="http://schemas.microsoft.com/office/drawing/2014/main" id="{1A75A718-E0EB-4B37-9A96-D3B9C0FAB1E3}"/>
              </a:ext>
            </a:extLst>
          </p:cNvPr>
          <p:cNvSpPr txBox="1"/>
          <p:nvPr/>
        </p:nvSpPr>
        <p:spPr>
          <a:xfrm>
            <a:off x="4967772" y="134679"/>
            <a:ext cx="3738467" cy="923330"/>
          </a:xfrm>
          <a:prstGeom prst="rect">
            <a:avLst/>
          </a:prstGeom>
          <a:noFill/>
        </p:spPr>
        <p:txBody>
          <a:bodyPr wrap="square" rtlCol="0">
            <a:spAutoFit/>
          </a:bodyPr>
          <a:lstStyle/>
          <a:p>
            <a:pPr algn="ctr"/>
            <a:r>
              <a:rPr lang="en-US" b="1" dirty="0">
                <a:solidFill>
                  <a:srgbClr val="00B050"/>
                </a:solidFill>
                <a:latin typeface="Oswald" pitchFamily="2" charset="0"/>
              </a:rPr>
              <a:t>THE KOOTENAI NATIONAL FOREST </a:t>
            </a:r>
          </a:p>
          <a:p>
            <a:pPr algn="ctr"/>
            <a:r>
              <a:rPr lang="en-US" b="1" dirty="0">
                <a:solidFill>
                  <a:srgbClr val="00B050"/>
                </a:solidFill>
                <a:latin typeface="Oswald" pitchFamily="2" charset="0"/>
              </a:rPr>
              <a:t>IS THE ONLY NATIONAL FOREST </a:t>
            </a:r>
          </a:p>
          <a:p>
            <a:pPr algn="ctr"/>
            <a:r>
              <a:rPr lang="en-US" b="1" dirty="0">
                <a:solidFill>
                  <a:srgbClr val="00B050"/>
                </a:solidFill>
                <a:latin typeface="Oswald" pitchFamily="2" charset="0"/>
              </a:rPr>
              <a:t>WHERE GROWTH EXCEEDS MORTALITY</a:t>
            </a:r>
          </a:p>
        </p:txBody>
      </p:sp>
      <p:sp>
        <p:nvSpPr>
          <p:cNvPr id="14" name="TextBox 13">
            <a:extLst>
              <a:ext uri="{FF2B5EF4-FFF2-40B4-BE49-F238E27FC236}">
                <a16:creationId xmlns:a16="http://schemas.microsoft.com/office/drawing/2014/main" id="{69B3F5DC-6A67-4FF1-846C-D9664CDD057A}"/>
              </a:ext>
            </a:extLst>
          </p:cNvPr>
          <p:cNvSpPr txBox="1"/>
          <p:nvPr/>
        </p:nvSpPr>
        <p:spPr>
          <a:xfrm>
            <a:off x="5239139" y="6230330"/>
            <a:ext cx="3195735" cy="646331"/>
          </a:xfrm>
          <a:prstGeom prst="rect">
            <a:avLst/>
          </a:prstGeom>
          <a:noFill/>
        </p:spPr>
        <p:txBody>
          <a:bodyPr wrap="square" rtlCol="0">
            <a:spAutoFit/>
          </a:bodyPr>
          <a:lstStyle/>
          <a:p>
            <a:pPr algn="ctr"/>
            <a:r>
              <a:rPr lang="en-US" b="1" dirty="0">
                <a:solidFill>
                  <a:srgbClr val="00B050"/>
                </a:solidFill>
                <a:latin typeface="Oswald" pitchFamily="2" charset="0"/>
              </a:rPr>
              <a:t>CAPTURE THE VOLUME BEFORE IT DIES OR BURNS</a:t>
            </a:r>
          </a:p>
        </p:txBody>
      </p:sp>
      <p:sp>
        <p:nvSpPr>
          <p:cNvPr id="15" name="TextBox 14">
            <a:extLst>
              <a:ext uri="{FF2B5EF4-FFF2-40B4-BE49-F238E27FC236}">
                <a16:creationId xmlns:a16="http://schemas.microsoft.com/office/drawing/2014/main" id="{959B3F8B-6F9D-42B4-9ACE-8AB26AAB800F}"/>
              </a:ext>
            </a:extLst>
          </p:cNvPr>
          <p:cNvSpPr txBox="1"/>
          <p:nvPr/>
        </p:nvSpPr>
        <p:spPr>
          <a:xfrm>
            <a:off x="8732676" y="155197"/>
            <a:ext cx="2697324" cy="923330"/>
          </a:xfrm>
          <a:prstGeom prst="rect">
            <a:avLst/>
          </a:prstGeom>
          <a:noFill/>
        </p:spPr>
        <p:txBody>
          <a:bodyPr wrap="square" rtlCol="0">
            <a:spAutoFit/>
          </a:bodyPr>
          <a:lstStyle/>
          <a:p>
            <a:pPr algn="ctr"/>
            <a:r>
              <a:rPr lang="en-US" b="1" dirty="0">
                <a:solidFill>
                  <a:srgbClr val="FFC000"/>
                </a:solidFill>
                <a:latin typeface="Oswald" pitchFamily="2" charset="0"/>
              </a:rPr>
              <a:t>LOSS CONVERTS TO 2B+ GALLONS OF GAS FOR ALL MT NATIONAL FORESTS</a:t>
            </a:r>
          </a:p>
        </p:txBody>
      </p:sp>
      <p:sp>
        <p:nvSpPr>
          <p:cNvPr id="16" name="TextBox 15">
            <a:extLst>
              <a:ext uri="{FF2B5EF4-FFF2-40B4-BE49-F238E27FC236}">
                <a16:creationId xmlns:a16="http://schemas.microsoft.com/office/drawing/2014/main" id="{D30A4FC3-ACCD-43FE-AD78-9B9EF89DC868}"/>
              </a:ext>
            </a:extLst>
          </p:cNvPr>
          <p:cNvSpPr txBox="1"/>
          <p:nvPr/>
        </p:nvSpPr>
        <p:spPr>
          <a:xfrm>
            <a:off x="9311950" y="6333471"/>
            <a:ext cx="1693507" cy="369332"/>
          </a:xfrm>
          <a:prstGeom prst="rect">
            <a:avLst/>
          </a:prstGeom>
          <a:noFill/>
        </p:spPr>
        <p:txBody>
          <a:bodyPr wrap="square" rtlCol="0">
            <a:spAutoFit/>
          </a:bodyPr>
          <a:lstStyle/>
          <a:p>
            <a:r>
              <a:rPr lang="en-US" b="1" dirty="0">
                <a:solidFill>
                  <a:srgbClr val="FFC000"/>
                </a:solidFill>
                <a:latin typeface="Oswald" pitchFamily="2" charset="0"/>
              </a:rPr>
              <a:t>200M FOR KNF</a:t>
            </a:r>
          </a:p>
        </p:txBody>
      </p:sp>
    </p:spTree>
    <p:extLst>
      <p:ext uri="{BB962C8B-B14F-4D97-AF65-F5344CB8AC3E}">
        <p14:creationId xmlns:p14="http://schemas.microsoft.com/office/powerpoint/2010/main" val="9272606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picture containing text, book&#10;&#10;Description automatically generated">
            <a:extLst>
              <a:ext uri="{FF2B5EF4-FFF2-40B4-BE49-F238E27FC236}">
                <a16:creationId xmlns:a16="http://schemas.microsoft.com/office/drawing/2014/main" id="{5BC24172-D8C0-4A07-8935-1916A1B6AA5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766143" y="391294"/>
            <a:ext cx="4281090" cy="5982106"/>
          </a:xfrm>
          <a:prstGeom prst="rect">
            <a:avLst/>
          </a:prstGeom>
        </p:spPr>
      </p:pic>
      <p:sp>
        <p:nvSpPr>
          <p:cNvPr id="5" name="TextBox 4">
            <a:extLst>
              <a:ext uri="{FF2B5EF4-FFF2-40B4-BE49-F238E27FC236}">
                <a16:creationId xmlns:a16="http://schemas.microsoft.com/office/drawing/2014/main" id="{DD47AFFD-F52F-4826-B651-33EE232BAFE6}"/>
              </a:ext>
            </a:extLst>
          </p:cNvPr>
          <p:cNvSpPr txBox="1"/>
          <p:nvPr/>
        </p:nvSpPr>
        <p:spPr>
          <a:xfrm>
            <a:off x="438539" y="741089"/>
            <a:ext cx="5803641" cy="5632311"/>
          </a:xfrm>
          <a:prstGeom prst="rect">
            <a:avLst/>
          </a:prstGeom>
          <a:noFill/>
        </p:spPr>
        <p:txBody>
          <a:bodyPr wrap="square">
            <a:spAutoFit/>
          </a:bodyPr>
          <a:lstStyle/>
          <a:p>
            <a:pPr algn="ctr"/>
            <a:r>
              <a:rPr lang="en-US" sz="4000" b="1" i="0" cap="all" dirty="0">
                <a:solidFill>
                  <a:schemeClr val="tx1">
                    <a:lumMod val="75000"/>
                  </a:schemeClr>
                </a:solidFill>
                <a:effectLst/>
                <a:latin typeface="Oswald" pitchFamily="2" charset="0"/>
              </a:rPr>
              <a:t>THE COST OF POLITICS IN NATIONAL FORESTS </a:t>
            </a:r>
          </a:p>
          <a:p>
            <a:pPr algn="ctr"/>
            <a:r>
              <a:rPr lang="en-US" sz="4000" b="1" cap="all" dirty="0">
                <a:solidFill>
                  <a:schemeClr val="tx1">
                    <a:lumMod val="75000"/>
                  </a:schemeClr>
                </a:solidFill>
                <a:latin typeface="Oswald" pitchFamily="2" charset="0"/>
              </a:rPr>
              <a:t>COSTS THE KOOTENAI NATIONAL FOREST</a:t>
            </a:r>
          </a:p>
          <a:p>
            <a:pPr algn="ctr"/>
            <a:r>
              <a:rPr lang="en-US" sz="4000" b="1" i="0" cap="all" dirty="0">
                <a:solidFill>
                  <a:schemeClr val="tx1">
                    <a:lumMod val="75000"/>
                  </a:schemeClr>
                </a:solidFill>
                <a:effectLst/>
                <a:latin typeface="Oswald" pitchFamily="2" charset="0"/>
              </a:rPr>
              <a:t>363 MILLION BOARD FEET A YEAR.</a:t>
            </a:r>
          </a:p>
          <a:p>
            <a:pPr algn="ctr"/>
            <a:endParaRPr lang="en-US" sz="4000" b="1" cap="all" dirty="0">
              <a:solidFill>
                <a:schemeClr val="tx1">
                  <a:lumMod val="75000"/>
                </a:schemeClr>
              </a:solidFill>
              <a:latin typeface="Oswald" pitchFamily="2" charset="0"/>
            </a:endParaRPr>
          </a:p>
          <a:p>
            <a:pPr algn="ctr"/>
            <a:r>
              <a:rPr lang="en-US" sz="4000" b="1" cap="all" dirty="0">
                <a:solidFill>
                  <a:schemeClr val="tx1">
                    <a:lumMod val="75000"/>
                  </a:schemeClr>
                </a:solidFill>
                <a:latin typeface="Oswald" pitchFamily="2" charset="0"/>
              </a:rPr>
              <a:t>What ARE POLITICS costing your </a:t>
            </a:r>
            <a:r>
              <a:rPr lang="en-US" sz="4000" b="1" cap="all" dirty="0" err="1">
                <a:solidFill>
                  <a:schemeClr val="tx1">
                    <a:lumMod val="75000"/>
                  </a:schemeClr>
                </a:solidFill>
                <a:latin typeface="Oswald" pitchFamily="2" charset="0"/>
              </a:rPr>
              <a:t>forestS</a:t>
            </a:r>
            <a:r>
              <a:rPr lang="en-US" sz="4000" b="1" cap="all" dirty="0">
                <a:solidFill>
                  <a:schemeClr val="tx1">
                    <a:lumMod val="75000"/>
                  </a:schemeClr>
                </a:solidFill>
                <a:latin typeface="Oswald" pitchFamily="2" charset="0"/>
              </a:rPr>
              <a:t>?</a:t>
            </a:r>
          </a:p>
        </p:txBody>
      </p:sp>
    </p:spTree>
    <p:extLst>
      <p:ext uri="{BB962C8B-B14F-4D97-AF65-F5344CB8AC3E}">
        <p14:creationId xmlns:p14="http://schemas.microsoft.com/office/powerpoint/2010/main" val="40896271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1BC09-7EF9-4DA3-853D-8E268769196B}"/>
              </a:ext>
            </a:extLst>
          </p:cNvPr>
          <p:cNvSpPr>
            <a:spLocks noGrp="1"/>
          </p:cNvSpPr>
          <p:nvPr>
            <p:ph type="title"/>
          </p:nvPr>
        </p:nvSpPr>
        <p:spPr>
          <a:xfrm>
            <a:off x="5141717" y="5360435"/>
            <a:ext cx="2024743" cy="861342"/>
          </a:xfrm>
        </p:spPr>
        <p:txBody>
          <a:bodyPr/>
          <a:lstStyle/>
          <a:p>
            <a:pPr algn="ctr"/>
            <a:r>
              <a:rPr lang="en-US" dirty="0">
                <a:solidFill>
                  <a:srgbClr val="FF6600"/>
                </a:solidFill>
                <a:latin typeface="Oswald" pitchFamily="2" charset="0"/>
              </a:rPr>
              <a:t>How </a:t>
            </a:r>
            <a:br>
              <a:rPr lang="en-US" dirty="0">
                <a:solidFill>
                  <a:srgbClr val="FF6600"/>
                </a:solidFill>
                <a:latin typeface="Oswald" pitchFamily="2" charset="0"/>
              </a:rPr>
            </a:br>
            <a:br>
              <a:rPr lang="en-US" dirty="0">
                <a:solidFill>
                  <a:srgbClr val="FF6600"/>
                </a:solidFill>
                <a:latin typeface="Oswald" pitchFamily="2" charset="0"/>
              </a:rPr>
            </a:br>
            <a:r>
              <a:rPr lang="en-US" dirty="0">
                <a:solidFill>
                  <a:srgbClr val="FF6600"/>
                </a:solidFill>
                <a:latin typeface="Oswald" pitchFamily="2" charset="0"/>
              </a:rPr>
              <a:t>do </a:t>
            </a:r>
            <a:br>
              <a:rPr lang="en-US" dirty="0">
                <a:solidFill>
                  <a:srgbClr val="FF6600"/>
                </a:solidFill>
                <a:latin typeface="Oswald" pitchFamily="2" charset="0"/>
              </a:rPr>
            </a:br>
            <a:br>
              <a:rPr lang="en-US" dirty="0">
                <a:solidFill>
                  <a:srgbClr val="FF6600"/>
                </a:solidFill>
                <a:latin typeface="Oswald" pitchFamily="2" charset="0"/>
              </a:rPr>
            </a:br>
            <a:r>
              <a:rPr lang="en-US" dirty="0">
                <a:solidFill>
                  <a:srgbClr val="FF6600"/>
                </a:solidFill>
                <a:latin typeface="Oswald" pitchFamily="2" charset="0"/>
              </a:rPr>
              <a:t>you</a:t>
            </a:r>
            <a:br>
              <a:rPr lang="en-US" dirty="0">
                <a:solidFill>
                  <a:srgbClr val="FF6600"/>
                </a:solidFill>
                <a:latin typeface="Oswald" pitchFamily="2" charset="0"/>
              </a:rPr>
            </a:br>
            <a:br>
              <a:rPr lang="en-US" dirty="0">
                <a:solidFill>
                  <a:srgbClr val="FF6600"/>
                </a:solidFill>
                <a:latin typeface="Oswald" pitchFamily="2" charset="0"/>
              </a:rPr>
            </a:br>
            <a:r>
              <a:rPr lang="en-US" dirty="0">
                <a:solidFill>
                  <a:srgbClr val="FF6600"/>
                </a:solidFill>
                <a:latin typeface="Oswald" pitchFamily="2" charset="0"/>
              </a:rPr>
              <a:t>want</a:t>
            </a:r>
            <a:br>
              <a:rPr lang="en-US" dirty="0">
                <a:solidFill>
                  <a:srgbClr val="FF6600"/>
                </a:solidFill>
                <a:latin typeface="Oswald" pitchFamily="2" charset="0"/>
              </a:rPr>
            </a:br>
            <a:br>
              <a:rPr lang="en-US" dirty="0">
                <a:solidFill>
                  <a:srgbClr val="FF6600"/>
                </a:solidFill>
                <a:latin typeface="Oswald" pitchFamily="2" charset="0"/>
              </a:rPr>
            </a:br>
            <a:r>
              <a:rPr lang="en-US" dirty="0">
                <a:solidFill>
                  <a:srgbClr val="FF6600"/>
                </a:solidFill>
                <a:latin typeface="Oswald" pitchFamily="2" charset="0"/>
              </a:rPr>
              <a:t>your</a:t>
            </a:r>
            <a:br>
              <a:rPr lang="en-US" dirty="0">
                <a:solidFill>
                  <a:srgbClr val="FF6600"/>
                </a:solidFill>
                <a:latin typeface="Oswald" pitchFamily="2" charset="0"/>
              </a:rPr>
            </a:br>
            <a:br>
              <a:rPr lang="en-US" dirty="0">
                <a:solidFill>
                  <a:srgbClr val="FF6600"/>
                </a:solidFill>
                <a:latin typeface="Oswald" pitchFamily="2" charset="0"/>
              </a:rPr>
            </a:br>
            <a:r>
              <a:rPr lang="en-US" dirty="0">
                <a:solidFill>
                  <a:srgbClr val="FF6600"/>
                </a:solidFill>
                <a:latin typeface="Oswald" pitchFamily="2" charset="0"/>
              </a:rPr>
              <a:t>smoke?</a:t>
            </a:r>
          </a:p>
        </p:txBody>
      </p:sp>
      <p:pic>
        <p:nvPicPr>
          <p:cNvPr id="5" name="Content Placeholder 4" descr="Text, calendar&#10;&#10;Description automatically generated">
            <a:hlinkClick r:id="rId2"/>
            <a:extLst>
              <a:ext uri="{FF2B5EF4-FFF2-40B4-BE49-F238E27FC236}">
                <a16:creationId xmlns:a16="http://schemas.microsoft.com/office/drawing/2014/main" id="{248C0376-A76A-4FE8-88BC-8233BC610C7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956223" y="59970"/>
            <a:ext cx="5235777" cy="6798030"/>
          </a:xfrm>
          <a:prstGeom prst="rect">
            <a:avLst/>
          </a:prstGeom>
          <a:ln>
            <a:noFill/>
          </a:ln>
          <a:effectLst>
            <a:softEdge rad="112500"/>
          </a:effectLst>
        </p:spPr>
      </p:pic>
      <p:pic>
        <p:nvPicPr>
          <p:cNvPr id="7" name="Picture 6" descr="Text&#10;&#10;Description automatically generated">
            <a:hlinkClick r:id="rId2"/>
            <a:extLst>
              <a:ext uri="{FF2B5EF4-FFF2-40B4-BE49-F238E27FC236}">
                <a16:creationId xmlns:a16="http://schemas.microsoft.com/office/drawing/2014/main" id="{2335F8B5-ADAF-4042-9CA9-B9C98D7332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46" y="48646"/>
            <a:ext cx="5207032" cy="6760708"/>
          </a:xfrm>
          <a:prstGeom prst="rect">
            <a:avLst/>
          </a:prstGeom>
          <a:ln>
            <a:noFill/>
          </a:ln>
          <a:effectLst>
            <a:softEdge rad="112500"/>
          </a:effectLst>
        </p:spPr>
      </p:pic>
    </p:spTree>
    <p:extLst>
      <p:ext uri="{BB962C8B-B14F-4D97-AF65-F5344CB8AC3E}">
        <p14:creationId xmlns:p14="http://schemas.microsoft.com/office/powerpoint/2010/main" val="2812834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trees&#10;&#10;Description automatically generated with low confidence">
            <a:hlinkClick r:id="rId2"/>
            <a:extLst>
              <a:ext uri="{FF2B5EF4-FFF2-40B4-BE49-F238E27FC236}">
                <a16:creationId xmlns:a16="http://schemas.microsoft.com/office/drawing/2014/main" id="{02EE9762-891C-4A06-A3A3-0D49801CE74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0196" y="0"/>
            <a:ext cx="5282172" cy="6858000"/>
          </a:xfrm>
          <a:prstGeom prst="rect">
            <a:avLst/>
          </a:prstGeom>
          <a:ln>
            <a:noFill/>
          </a:ln>
          <a:effectLst>
            <a:softEdge rad="112500"/>
          </a:effectLst>
        </p:spPr>
      </p:pic>
      <p:pic>
        <p:nvPicPr>
          <p:cNvPr id="7" name="Picture 6" descr="A dirt road surrounded by trees&#10;&#10;Description automatically generated with low confidence">
            <a:hlinkClick r:id="rId2"/>
            <a:extLst>
              <a:ext uri="{FF2B5EF4-FFF2-40B4-BE49-F238E27FC236}">
                <a16:creationId xmlns:a16="http://schemas.microsoft.com/office/drawing/2014/main" id="{FAFE9508-468D-464C-A834-442443DE74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1603" y="28271"/>
            <a:ext cx="5260398" cy="6829729"/>
          </a:xfrm>
          <a:prstGeom prst="rect">
            <a:avLst/>
          </a:prstGeom>
          <a:ln>
            <a:noFill/>
          </a:ln>
          <a:effectLst>
            <a:softEdge rad="112500"/>
          </a:effectLst>
        </p:spPr>
      </p:pic>
      <p:sp>
        <p:nvSpPr>
          <p:cNvPr id="2" name="Title 1">
            <a:extLst>
              <a:ext uri="{FF2B5EF4-FFF2-40B4-BE49-F238E27FC236}">
                <a16:creationId xmlns:a16="http://schemas.microsoft.com/office/drawing/2014/main" id="{D29F9F2B-D8F6-43FD-8D91-E4C87B2A0190}"/>
              </a:ext>
            </a:extLst>
          </p:cNvPr>
          <p:cNvSpPr>
            <a:spLocks noGrp="1"/>
          </p:cNvSpPr>
          <p:nvPr>
            <p:ph type="title"/>
          </p:nvPr>
        </p:nvSpPr>
        <p:spPr>
          <a:xfrm>
            <a:off x="5212447" y="3876870"/>
            <a:ext cx="1944391" cy="2102599"/>
          </a:xfrm>
        </p:spPr>
        <p:txBody>
          <a:bodyPr/>
          <a:lstStyle/>
          <a:p>
            <a:pPr algn="ctr"/>
            <a:br>
              <a:rPr lang="en-US" sz="1200" dirty="0">
                <a:latin typeface="Oswald" pitchFamily="2" charset="0"/>
              </a:rPr>
            </a:br>
            <a:br>
              <a:rPr lang="en-US" sz="1200" dirty="0">
                <a:latin typeface="Oswald" pitchFamily="2" charset="0"/>
              </a:rPr>
            </a:br>
            <a:br>
              <a:rPr lang="en-US" sz="1200" dirty="0">
                <a:latin typeface="Oswald" pitchFamily="2" charset="0"/>
              </a:rPr>
            </a:br>
            <a:br>
              <a:rPr lang="en-US" sz="1200" dirty="0">
                <a:latin typeface="Oswald" pitchFamily="2" charset="0"/>
              </a:rPr>
            </a:br>
            <a:br>
              <a:rPr lang="en-US" sz="1200" dirty="0">
                <a:latin typeface="Oswald" pitchFamily="2" charset="0"/>
              </a:rPr>
            </a:br>
            <a:br>
              <a:rPr lang="en-US" sz="1200" dirty="0">
                <a:latin typeface="Oswald" pitchFamily="2" charset="0"/>
              </a:rPr>
            </a:br>
            <a:br>
              <a:rPr lang="en-US" sz="1200" dirty="0">
                <a:latin typeface="Oswald" pitchFamily="2" charset="0"/>
              </a:rPr>
            </a:br>
            <a:br>
              <a:rPr lang="en-US" sz="1400" dirty="0">
                <a:latin typeface="Oswald" pitchFamily="2" charset="0"/>
              </a:rPr>
            </a:br>
            <a:r>
              <a:rPr lang="en-US" sz="1400" dirty="0">
                <a:solidFill>
                  <a:srgbClr val="FF6600"/>
                </a:solidFill>
                <a:latin typeface="Oswald" pitchFamily="2" charset="0"/>
              </a:rPr>
              <a:t>manage for the conditions on the ground</a:t>
            </a:r>
            <a:br>
              <a:rPr lang="en-US" sz="1400" dirty="0">
                <a:solidFill>
                  <a:srgbClr val="FF6600"/>
                </a:solidFill>
                <a:latin typeface="Oswald" pitchFamily="2" charset="0"/>
              </a:rPr>
            </a:br>
            <a:br>
              <a:rPr lang="en-US" sz="1400" dirty="0">
                <a:solidFill>
                  <a:srgbClr val="FF6600"/>
                </a:solidFill>
                <a:latin typeface="Oswald" pitchFamily="2" charset="0"/>
              </a:rPr>
            </a:br>
            <a:br>
              <a:rPr lang="en-US" sz="1400" dirty="0">
                <a:solidFill>
                  <a:srgbClr val="FF6600"/>
                </a:solidFill>
                <a:latin typeface="Oswald" pitchFamily="2" charset="0"/>
              </a:rPr>
            </a:br>
            <a:br>
              <a:rPr lang="en-US" sz="1400" dirty="0">
                <a:solidFill>
                  <a:srgbClr val="FF6600"/>
                </a:solidFill>
                <a:latin typeface="Oswald" pitchFamily="2" charset="0"/>
              </a:rPr>
            </a:br>
            <a:br>
              <a:rPr lang="en-US" sz="1400" dirty="0">
                <a:solidFill>
                  <a:srgbClr val="FF6600"/>
                </a:solidFill>
                <a:latin typeface="Oswald" pitchFamily="2" charset="0"/>
              </a:rPr>
            </a:br>
            <a:r>
              <a:rPr lang="en-US" sz="1400" dirty="0">
                <a:solidFill>
                  <a:srgbClr val="FF6600"/>
                </a:solidFill>
                <a:latin typeface="Oswald" pitchFamily="2" charset="0"/>
              </a:rPr>
              <a:t>Thinning and prescribed </a:t>
            </a:r>
            <a:br>
              <a:rPr lang="en-US" sz="1400" dirty="0">
                <a:solidFill>
                  <a:srgbClr val="FF6600"/>
                </a:solidFill>
                <a:latin typeface="Oswald" pitchFamily="2" charset="0"/>
              </a:rPr>
            </a:br>
            <a:r>
              <a:rPr lang="en-US" sz="1400" dirty="0">
                <a:solidFill>
                  <a:srgbClr val="FF6600"/>
                </a:solidFill>
                <a:latin typeface="Oswald" pitchFamily="2" charset="0"/>
              </a:rPr>
              <a:t>fire </a:t>
            </a:r>
            <a:br>
              <a:rPr lang="en-US" sz="1400" dirty="0">
                <a:solidFill>
                  <a:srgbClr val="FF6600"/>
                </a:solidFill>
                <a:latin typeface="Oswald" pitchFamily="2" charset="0"/>
              </a:rPr>
            </a:br>
            <a:br>
              <a:rPr lang="en-US" sz="1400" dirty="0">
                <a:solidFill>
                  <a:srgbClr val="FF6600"/>
                </a:solidFill>
                <a:latin typeface="Oswald" pitchFamily="2" charset="0"/>
              </a:rPr>
            </a:br>
            <a:br>
              <a:rPr lang="en-US" sz="1400" dirty="0">
                <a:solidFill>
                  <a:srgbClr val="FF6600"/>
                </a:solidFill>
                <a:latin typeface="Oswald" pitchFamily="2" charset="0"/>
              </a:rPr>
            </a:br>
            <a:br>
              <a:rPr lang="en-US" sz="1400" dirty="0">
                <a:solidFill>
                  <a:srgbClr val="FF6600"/>
                </a:solidFill>
                <a:latin typeface="Oswald" pitchFamily="2" charset="0"/>
              </a:rPr>
            </a:br>
            <a:br>
              <a:rPr lang="en-US" sz="1400" dirty="0">
                <a:solidFill>
                  <a:srgbClr val="FF6600"/>
                </a:solidFill>
                <a:latin typeface="Oswald" pitchFamily="2" charset="0"/>
              </a:rPr>
            </a:br>
            <a:br>
              <a:rPr lang="en-US" sz="1400" dirty="0">
                <a:solidFill>
                  <a:srgbClr val="FF6600"/>
                </a:solidFill>
                <a:latin typeface="Oswald" pitchFamily="2" charset="0"/>
              </a:rPr>
            </a:br>
            <a:r>
              <a:rPr lang="en-US" sz="1400" dirty="0">
                <a:solidFill>
                  <a:srgbClr val="FF6600"/>
                </a:solidFill>
                <a:latin typeface="Oswald" pitchFamily="2" charset="0"/>
              </a:rPr>
              <a:t>keep the carbon in the trees</a:t>
            </a:r>
          </a:p>
        </p:txBody>
      </p:sp>
    </p:spTree>
    <p:extLst>
      <p:ext uri="{BB962C8B-B14F-4D97-AF65-F5344CB8AC3E}">
        <p14:creationId xmlns:p14="http://schemas.microsoft.com/office/powerpoint/2010/main" val="730325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EA1ED-5B19-401F-B0AC-961FEC3A261F}"/>
              </a:ext>
            </a:extLst>
          </p:cNvPr>
          <p:cNvSpPr>
            <a:spLocks noGrp="1"/>
          </p:cNvSpPr>
          <p:nvPr>
            <p:ph type="title"/>
          </p:nvPr>
        </p:nvSpPr>
        <p:spPr>
          <a:xfrm>
            <a:off x="5074003" y="5528387"/>
            <a:ext cx="2104053" cy="1287625"/>
          </a:xfrm>
        </p:spPr>
        <p:txBody>
          <a:bodyPr/>
          <a:lstStyle/>
          <a:p>
            <a:pPr algn="ctr"/>
            <a:br>
              <a:rPr lang="en-US" sz="1600" dirty="0">
                <a:solidFill>
                  <a:srgbClr val="EC4D14"/>
                </a:solidFill>
                <a:latin typeface="Oswald" pitchFamily="2" charset="0"/>
              </a:rPr>
            </a:br>
            <a:r>
              <a:rPr lang="en-US" sz="1600" dirty="0">
                <a:solidFill>
                  <a:srgbClr val="FF6600"/>
                </a:solidFill>
                <a:latin typeface="Oswald" pitchFamily="2" charset="0"/>
              </a:rPr>
              <a:t>A THIRD OF ALL HOMES IN THE U.S. ARE IN THE </a:t>
            </a:r>
            <a:r>
              <a:rPr lang="en-US" sz="1600" dirty="0" err="1">
                <a:solidFill>
                  <a:srgbClr val="FF6600"/>
                </a:solidFill>
                <a:latin typeface="Oswald" pitchFamily="2" charset="0"/>
              </a:rPr>
              <a:t>wui</a:t>
            </a:r>
            <a:br>
              <a:rPr lang="en-US" sz="1600" dirty="0">
                <a:solidFill>
                  <a:srgbClr val="FF6600"/>
                </a:solidFill>
                <a:latin typeface="Oswald" pitchFamily="2" charset="0"/>
              </a:rPr>
            </a:br>
            <a:br>
              <a:rPr lang="en-US" sz="1600" dirty="0">
                <a:solidFill>
                  <a:srgbClr val="FF6600"/>
                </a:solidFill>
                <a:latin typeface="Oswald" pitchFamily="2" charset="0"/>
              </a:rPr>
            </a:br>
            <a:br>
              <a:rPr lang="en-US" sz="1600" dirty="0">
                <a:solidFill>
                  <a:srgbClr val="FF6600"/>
                </a:solidFill>
                <a:latin typeface="Oswald" pitchFamily="2" charset="0"/>
              </a:rPr>
            </a:br>
            <a:r>
              <a:rPr lang="en-US" sz="1600" dirty="0">
                <a:solidFill>
                  <a:srgbClr val="FF6600"/>
                </a:solidFill>
                <a:latin typeface="Oswald" pitchFamily="2" charset="0"/>
              </a:rPr>
              <a:t>THOSE WHO LIVE IN THE WUI ARE UNIQUELY POSITIONED AS STEWEARDS </a:t>
            </a:r>
            <a:br>
              <a:rPr lang="en-US" sz="1600" dirty="0">
                <a:solidFill>
                  <a:srgbClr val="FF6600"/>
                </a:solidFill>
                <a:latin typeface="Oswald" pitchFamily="2" charset="0"/>
              </a:rPr>
            </a:br>
            <a:br>
              <a:rPr lang="en-US" sz="1600" dirty="0">
                <a:solidFill>
                  <a:srgbClr val="FF6600"/>
                </a:solidFill>
                <a:latin typeface="Oswald" pitchFamily="2" charset="0"/>
              </a:rPr>
            </a:br>
            <a:br>
              <a:rPr lang="en-US" sz="1600" dirty="0">
                <a:solidFill>
                  <a:srgbClr val="FF6600"/>
                </a:solidFill>
                <a:latin typeface="Oswald" pitchFamily="2" charset="0"/>
              </a:rPr>
            </a:br>
            <a:r>
              <a:rPr lang="en-US" sz="1600" dirty="0">
                <a:solidFill>
                  <a:srgbClr val="FF6600"/>
                </a:solidFill>
                <a:latin typeface="Oswald" pitchFamily="2" charset="0"/>
              </a:rPr>
              <a:t>RESOURCES AND EDUCATION ARE ESSENTIAL </a:t>
            </a:r>
            <a:br>
              <a:rPr lang="en-US" sz="1600" dirty="0">
                <a:latin typeface="Oswald" pitchFamily="2" charset="0"/>
              </a:rPr>
            </a:br>
            <a:endParaRPr lang="en-US" sz="1600" dirty="0">
              <a:latin typeface="Oswald" pitchFamily="2" charset="0"/>
            </a:endParaRPr>
          </a:p>
        </p:txBody>
      </p:sp>
      <p:pic>
        <p:nvPicPr>
          <p:cNvPr id="5" name="Content Placeholder 4" descr="Text&#10;&#10;Description automatically generated with low confidence">
            <a:hlinkClick r:id="rId2"/>
            <a:extLst>
              <a:ext uri="{FF2B5EF4-FFF2-40B4-BE49-F238E27FC236}">
                <a16:creationId xmlns:a16="http://schemas.microsoft.com/office/drawing/2014/main" id="{29B7D800-B47B-4E1B-90E5-C666885CBCC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3873" y="59652"/>
            <a:ext cx="5203887" cy="6756360"/>
          </a:xfrm>
          <a:prstGeom prst="rect">
            <a:avLst/>
          </a:prstGeom>
          <a:ln>
            <a:noFill/>
          </a:ln>
          <a:effectLst>
            <a:softEdge rad="112500"/>
          </a:effectLst>
        </p:spPr>
      </p:pic>
      <p:pic>
        <p:nvPicPr>
          <p:cNvPr id="7" name="Picture 6" descr="A picture containing table&#10;&#10;Description automatically generated">
            <a:hlinkClick r:id="rId2"/>
            <a:extLst>
              <a:ext uri="{FF2B5EF4-FFF2-40B4-BE49-F238E27FC236}">
                <a16:creationId xmlns:a16="http://schemas.microsoft.com/office/drawing/2014/main" id="{D3B10AC9-1318-471A-B2CA-935F47C8F4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4298" y="59652"/>
            <a:ext cx="5200983" cy="6756360"/>
          </a:xfrm>
          <a:prstGeom prst="rect">
            <a:avLst/>
          </a:prstGeom>
          <a:ln>
            <a:noFill/>
          </a:ln>
          <a:effectLst>
            <a:softEdge rad="112500"/>
          </a:effectLst>
        </p:spPr>
      </p:pic>
    </p:spTree>
    <p:extLst>
      <p:ext uri="{BB962C8B-B14F-4D97-AF65-F5344CB8AC3E}">
        <p14:creationId xmlns:p14="http://schemas.microsoft.com/office/powerpoint/2010/main" val="3255434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 name="Rectangle 37">
            <a:extLst>
              <a:ext uri="{FF2B5EF4-FFF2-40B4-BE49-F238E27FC236}">
                <a16:creationId xmlns:a16="http://schemas.microsoft.com/office/drawing/2014/main" id="{48E9D7B4-B303-418D-82A2-7990FD75E6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Content Placeholder 18" descr="A person and person holding a fish&#10;&#10;Description automatically generated with medium confidence">
            <a:extLst>
              <a:ext uri="{FF2B5EF4-FFF2-40B4-BE49-F238E27FC236}">
                <a16:creationId xmlns:a16="http://schemas.microsoft.com/office/drawing/2014/main" id="{8732E5D9-3D63-4D00-91A9-A3C12CE4142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2451"/>
          <a:stretch/>
        </p:blipFill>
        <p:spPr>
          <a:xfrm>
            <a:off x="0" y="10"/>
            <a:ext cx="12191980" cy="6857990"/>
          </a:xfrm>
          <a:prstGeom prst="rect">
            <a:avLst/>
          </a:prstGeom>
          <a:ln>
            <a:noFill/>
          </a:ln>
          <a:effectLst>
            <a:softEdge rad="112500"/>
          </a:effectLst>
        </p:spPr>
      </p:pic>
      <p:sp>
        <p:nvSpPr>
          <p:cNvPr id="21" name="TextBox 20">
            <a:extLst>
              <a:ext uri="{FF2B5EF4-FFF2-40B4-BE49-F238E27FC236}">
                <a16:creationId xmlns:a16="http://schemas.microsoft.com/office/drawing/2014/main" id="{CCE88909-5522-4DDD-9F20-799F6AE538F3}"/>
              </a:ext>
            </a:extLst>
          </p:cNvPr>
          <p:cNvSpPr txBox="1"/>
          <p:nvPr/>
        </p:nvSpPr>
        <p:spPr>
          <a:xfrm>
            <a:off x="3522307" y="6255460"/>
            <a:ext cx="6214188" cy="52322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2800" dirty="0">
                <a:solidFill>
                  <a:schemeClr val="accent6">
                    <a:lumMod val="40000"/>
                    <a:lumOff val="60000"/>
                  </a:schemeClr>
                </a:solidFill>
                <a:latin typeface="Oswald" pitchFamily="2" charset="0"/>
              </a:rPr>
              <a:t>THIS IS WHAT WE ARE WORKING TO PROTECT!</a:t>
            </a:r>
          </a:p>
        </p:txBody>
      </p:sp>
    </p:spTree>
    <p:extLst>
      <p:ext uri="{BB962C8B-B14F-4D97-AF65-F5344CB8AC3E}">
        <p14:creationId xmlns:p14="http://schemas.microsoft.com/office/powerpoint/2010/main" val="785951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tree&#10;&#10;Description automatically generated">
            <a:extLst>
              <a:ext uri="{FF2B5EF4-FFF2-40B4-BE49-F238E27FC236}">
                <a16:creationId xmlns:a16="http://schemas.microsoft.com/office/drawing/2014/main" id="{86E868DB-8874-4A19-B339-F03A3042D882}"/>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1212" r="14345" b="1"/>
          <a:stretch/>
        </p:blipFill>
        <p:spPr>
          <a:xfrm>
            <a:off x="-1" y="10"/>
            <a:ext cx="12191999" cy="6857990"/>
          </a:xfrm>
          <a:prstGeom prst="rect">
            <a:avLst/>
          </a:prstGeom>
          <a:ln>
            <a:noFill/>
          </a:ln>
          <a:effectLst>
            <a:softEdge rad="112500"/>
          </a:effectLst>
        </p:spPr>
      </p:pic>
      <p:sp>
        <p:nvSpPr>
          <p:cNvPr id="2" name="Title 1">
            <a:extLst>
              <a:ext uri="{FF2B5EF4-FFF2-40B4-BE49-F238E27FC236}">
                <a16:creationId xmlns:a16="http://schemas.microsoft.com/office/drawing/2014/main" id="{4E2DC13B-BBD2-4C31-BB25-2B437A8EFCDF}"/>
              </a:ext>
            </a:extLst>
          </p:cNvPr>
          <p:cNvSpPr>
            <a:spLocks noGrp="1"/>
          </p:cNvSpPr>
          <p:nvPr>
            <p:ph type="title"/>
          </p:nvPr>
        </p:nvSpPr>
        <p:spPr>
          <a:xfrm>
            <a:off x="584717" y="5910944"/>
            <a:ext cx="11022561" cy="810596"/>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b">
            <a:normAutofit/>
          </a:bodyPr>
          <a:lstStyle/>
          <a:p>
            <a:r>
              <a:rPr lang="en-US" sz="1800" dirty="0">
                <a:solidFill>
                  <a:srgbClr val="FF6600"/>
                </a:solidFill>
                <a:effectLst/>
                <a:latin typeface="Oswald" pitchFamily="2"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It is time to double down on the promises imbedded in the Forest Service’s latest assessment of the wildfire crisis</a:t>
            </a:r>
            <a:r>
              <a:rPr lang="en-US" sz="1800" dirty="0">
                <a:solidFill>
                  <a:srgbClr val="1F855C"/>
                </a:solidFill>
                <a:effectLst/>
                <a:latin typeface="Oswald" pitchFamily="2"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 </a:t>
            </a:r>
            <a:endParaRPr lang="en-US" dirty="0">
              <a:solidFill>
                <a:srgbClr val="1F855C"/>
              </a:solidFill>
              <a:latin typeface="Oswald" pitchFamily="2" charset="0"/>
              <a:hlinkClick r:id="rId3">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83420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35">
            <a:extLst>
              <a:ext uri="{FF2B5EF4-FFF2-40B4-BE49-F238E27FC236}">
                <a16:creationId xmlns:a16="http://schemas.microsoft.com/office/drawing/2014/main" id="{B5BE1F7E-8D81-425E-A546-F57DADBDB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text, tree, sign, outdoor&#10;&#10;Description automatically generated">
            <a:extLst>
              <a:ext uri="{FF2B5EF4-FFF2-40B4-BE49-F238E27FC236}">
                <a16:creationId xmlns:a16="http://schemas.microsoft.com/office/drawing/2014/main" id="{0B500FFE-DEDF-4E9C-9494-97931BE0A7B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 b="24001"/>
          <a:stretch/>
        </p:blipFill>
        <p:spPr>
          <a:xfrm>
            <a:off x="296983" y="197289"/>
            <a:ext cx="6231927" cy="6231927"/>
          </a:xfrm>
          <a:custGeom>
            <a:avLst/>
            <a:gdLst/>
            <a:ahLst/>
            <a:cxnLst/>
            <a:rect l="l" t="t" r="r" b="b"/>
            <a:pathLst>
              <a:path w="5518768" h="5518768">
                <a:moveTo>
                  <a:pt x="2759384" y="0"/>
                </a:moveTo>
                <a:cubicBezTo>
                  <a:pt x="4283350" y="0"/>
                  <a:pt x="5518768" y="1235418"/>
                  <a:pt x="5518768" y="2759384"/>
                </a:cubicBezTo>
                <a:cubicBezTo>
                  <a:pt x="5518768" y="4283350"/>
                  <a:pt x="4283350" y="5518768"/>
                  <a:pt x="2759384" y="5518768"/>
                </a:cubicBezTo>
                <a:cubicBezTo>
                  <a:pt x="1235418" y="5518768"/>
                  <a:pt x="0" y="4283350"/>
                  <a:pt x="0" y="2759384"/>
                </a:cubicBezTo>
                <a:cubicBezTo>
                  <a:pt x="0" y="1235418"/>
                  <a:pt x="1235418" y="0"/>
                  <a:pt x="2759384" y="0"/>
                </a:cubicBezTo>
                <a:close/>
              </a:path>
            </a:pathLst>
          </a:custGeom>
        </p:spPr>
      </p:pic>
      <p:sp>
        <p:nvSpPr>
          <p:cNvPr id="6" name="TextBox 5">
            <a:extLst>
              <a:ext uri="{FF2B5EF4-FFF2-40B4-BE49-F238E27FC236}">
                <a16:creationId xmlns:a16="http://schemas.microsoft.com/office/drawing/2014/main" id="{3FD76E61-118B-4A1A-AEAA-C69A865E503F}"/>
              </a:ext>
            </a:extLst>
          </p:cNvPr>
          <p:cNvSpPr txBox="1"/>
          <p:nvPr/>
        </p:nvSpPr>
        <p:spPr>
          <a:xfrm>
            <a:off x="1415607" y="6505108"/>
            <a:ext cx="4164101" cy="276999"/>
          </a:xfrm>
          <a:prstGeom prst="rect">
            <a:avLst/>
          </a:prstGeom>
          <a:noFill/>
        </p:spPr>
        <p:txBody>
          <a:bodyPr wrap="square" rtlCol="0">
            <a:spAutoFit/>
          </a:bodyPr>
          <a:lstStyle/>
          <a:p>
            <a:r>
              <a:rPr lang="en-US" sz="1200" b="1" i="0" dirty="0">
                <a:solidFill>
                  <a:srgbClr val="FFC000"/>
                </a:solidFill>
                <a:effectLst/>
                <a:latin typeface="Oswald" pitchFamily="2" charset="0"/>
              </a:rPr>
              <a:t>Copyright 1986-2022 Evergreen Magazine All Rights Reserved</a:t>
            </a:r>
            <a:endParaRPr lang="en-US" sz="1200" dirty="0">
              <a:solidFill>
                <a:srgbClr val="FFC000"/>
              </a:solidFill>
              <a:latin typeface="Oswald" pitchFamily="2" charset="0"/>
            </a:endParaRPr>
          </a:p>
        </p:txBody>
      </p:sp>
      <p:sp>
        <p:nvSpPr>
          <p:cNvPr id="11" name="TextBox 10">
            <a:extLst>
              <a:ext uri="{FF2B5EF4-FFF2-40B4-BE49-F238E27FC236}">
                <a16:creationId xmlns:a16="http://schemas.microsoft.com/office/drawing/2014/main" id="{9B801B89-1A54-4AD3-867B-E30952B5212F}"/>
              </a:ext>
            </a:extLst>
          </p:cNvPr>
          <p:cNvSpPr txBox="1"/>
          <p:nvPr/>
        </p:nvSpPr>
        <p:spPr>
          <a:xfrm>
            <a:off x="6825892" y="2782669"/>
            <a:ext cx="5113174" cy="646331"/>
          </a:xfrm>
          <a:prstGeom prst="rect">
            <a:avLst/>
          </a:prstGeom>
          <a:ln/>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3600" dirty="0">
                <a:solidFill>
                  <a:schemeClr val="tx1"/>
                </a:solidFill>
                <a:latin typeface="Oswald" pitchFamily="2" charset="0"/>
              </a:rPr>
              <a:t>www.evergreenmagazine.com</a:t>
            </a:r>
          </a:p>
        </p:txBody>
      </p:sp>
      <p:sp>
        <p:nvSpPr>
          <p:cNvPr id="34" name="TextBox 33">
            <a:extLst>
              <a:ext uri="{FF2B5EF4-FFF2-40B4-BE49-F238E27FC236}">
                <a16:creationId xmlns:a16="http://schemas.microsoft.com/office/drawing/2014/main" id="{78C6A7EB-32D2-49E9-B08F-500C89FBAA99}"/>
              </a:ext>
            </a:extLst>
          </p:cNvPr>
          <p:cNvSpPr txBox="1"/>
          <p:nvPr/>
        </p:nvSpPr>
        <p:spPr>
          <a:xfrm>
            <a:off x="7770751" y="3683112"/>
            <a:ext cx="3741208" cy="738664"/>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rtlCol="0">
            <a:spAutoFit/>
          </a:bodyPr>
          <a:lstStyle/>
          <a:p>
            <a:r>
              <a:rPr lang="en-US" sz="2400" dirty="0">
                <a:solidFill>
                  <a:schemeClr val="tx1"/>
                </a:solidFill>
                <a:latin typeface="Oswald" pitchFamily="2" charset="0"/>
                <a:hlinkClick r:id="rId3">
                  <a:extLst>
                    <a:ext uri="{A12FA001-AC4F-418D-AE19-62706E023703}">
                      <ahyp:hlinkClr xmlns:ahyp="http://schemas.microsoft.com/office/drawing/2018/hyperlinkcolor" val="tx"/>
                    </a:ext>
                  </a:extLst>
                </a:hlinkClick>
              </a:rPr>
              <a:t>jim@evergreenmagazine.com</a:t>
            </a:r>
            <a:endParaRPr lang="en-US" sz="2400" dirty="0">
              <a:solidFill>
                <a:schemeClr val="tx1"/>
              </a:solidFill>
              <a:latin typeface="Oswald" pitchFamily="2" charset="0"/>
            </a:endParaRPr>
          </a:p>
          <a:p>
            <a:endParaRPr lang="en-US" dirty="0">
              <a:latin typeface="Oswald" pitchFamily="2" charset="0"/>
            </a:endParaRPr>
          </a:p>
        </p:txBody>
      </p:sp>
      <p:sp>
        <p:nvSpPr>
          <p:cNvPr id="25" name="TextBox 24">
            <a:extLst>
              <a:ext uri="{FF2B5EF4-FFF2-40B4-BE49-F238E27FC236}">
                <a16:creationId xmlns:a16="http://schemas.microsoft.com/office/drawing/2014/main" id="{A7A3A7F1-2647-4F70-B4D9-9CF7E5E9FBD5}"/>
              </a:ext>
            </a:extLst>
          </p:cNvPr>
          <p:cNvSpPr txBox="1"/>
          <p:nvPr/>
        </p:nvSpPr>
        <p:spPr>
          <a:xfrm>
            <a:off x="7719249" y="4465021"/>
            <a:ext cx="3844212" cy="738664"/>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rtlCol="0">
            <a:spAutoFit/>
          </a:bodyPr>
          <a:lstStyle/>
          <a:p>
            <a:r>
              <a:rPr lang="en-US" sz="2400" dirty="0">
                <a:solidFill>
                  <a:schemeClr val="tx1"/>
                </a:solidFill>
                <a:latin typeface="Oswald" pitchFamily="2" charset="0"/>
                <a:hlinkClick r:id="rId4">
                  <a:extLst>
                    <a:ext uri="{A12FA001-AC4F-418D-AE19-62706E023703}">
                      <ahyp:hlinkClr xmlns:ahyp="http://schemas.microsoft.com/office/drawing/2018/hyperlinkcolor" val="tx"/>
                    </a:ext>
                  </a:extLst>
                </a:hlinkClick>
              </a:rPr>
              <a:t>julia@evergreenmagazine.com</a:t>
            </a:r>
            <a:endParaRPr lang="en-US" sz="2400" dirty="0">
              <a:solidFill>
                <a:schemeClr val="tx1"/>
              </a:solidFill>
              <a:latin typeface="Oswald" pitchFamily="2" charset="0"/>
            </a:endParaRPr>
          </a:p>
          <a:p>
            <a:endParaRPr lang="en-US" dirty="0">
              <a:latin typeface="Oswald" pitchFamily="2" charset="0"/>
            </a:endParaRPr>
          </a:p>
        </p:txBody>
      </p:sp>
    </p:spTree>
    <p:extLst>
      <p:ext uri="{BB962C8B-B14F-4D97-AF65-F5344CB8AC3E}">
        <p14:creationId xmlns:p14="http://schemas.microsoft.com/office/powerpoint/2010/main" val="4679742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AEED5540-64E5-4258-ABA4-753F07B71B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457150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5" name="Rectangle 24">
            <a:extLst>
              <a:ext uri="{FF2B5EF4-FFF2-40B4-BE49-F238E27FC236}">
                <a16:creationId xmlns:a16="http://schemas.microsoft.com/office/drawing/2014/main" id="{0760E4C7-47B8-4356-ABCA-CC9C79E2D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alendar&#10;&#10;Description automatically generated">
            <a:extLst>
              <a:ext uri="{FF2B5EF4-FFF2-40B4-BE49-F238E27FC236}">
                <a16:creationId xmlns:a16="http://schemas.microsoft.com/office/drawing/2014/main" id="{71C26FB1-EB68-4672-A6F4-867DF523FF87}"/>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28074" r="-1" b="28482"/>
          <a:stretch/>
        </p:blipFill>
        <p:spPr>
          <a:xfrm>
            <a:off x="-35776" y="-40238"/>
            <a:ext cx="12263552" cy="6898238"/>
          </a:xfrm>
          <a:prstGeom prst="rect">
            <a:avLst/>
          </a:prstGeom>
          <a:ln>
            <a:noFill/>
          </a:ln>
          <a:effectLst>
            <a:softEdge rad="112500"/>
          </a:effectLst>
        </p:spPr>
      </p:pic>
      <p:sp useBgFill="1">
        <p:nvSpPr>
          <p:cNvPr id="27" name="Oval 26">
            <a:extLst>
              <a:ext uri="{FF2B5EF4-FFF2-40B4-BE49-F238E27FC236}">
                <a16:creationId xmlns:a16="http://schemas.microsoft.com/office/drawing/2014/main" id="{5E46B165-E118-452A-83D6-DE891373E3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93652" y="1260628"/>
            <a:ext cx="4336744" cy="433674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Calendar&#10;&#10;Description automatically generated">
            <a:hlinkClick r:id="rId3"/>
            <a:extLst>
              <a:ext uri="{FF2B5EF4-FFF2-40B4-BE49-F238E27FC236}">
                <a16:creationId xmlns:a16="http://schemas.microsoft.com/office/drawing/2014/main" id="{8B28319F-4F21-4D1B-B0DA-D8FE2BA612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7828" y="1754182"/>
            <a:ext cx="2588355" cy="3349636"/>
          </a:xfrm>
          <a:prstGeom prst="rect">
            <a:avLst/>
          </a:prstGeom>
        </p:spPr>
      </p:pic>
      <p:sp>
        <p:nvSpPr>
          <p:cNvPr id="29" name="TextBox 28">
            <a:extLst>
              <a:ext uri="{FF2B5EF4-FFF2-40B4-BE49-F238E27FC236}">
                <a16:creationId xmlns:a16="http://schemas.microsoft.com/office/drawing/2014/main" id="{AEC31C88-8924-4DB9-8A80-57B53196A1D9}"/>
              </a:ext>
            </a:extLst>
          </p:cNvPr>
          <p:cNvSpPr txBox="1"/>
          <p:nvPr/>
        </p:nvSpPr>
        <p:spPr>
          <a:xfrm>
            <a:off x="5630359" y="1152906"/>
            <a:ext cx="6412669" cy="2554545"/>
          </a:xfrm>
          <a:prstGeom prst="rect">
            <a:avLst/>
          </a:prstGeom>
          <a:noFill/>
        </p:spPr>
        <p:txBody>
          <a:bodyPr wrap="square" rtlCol="0">
            <a:spAutoFit/>
          </a:bodyPr>
          <a:lstStyle/>
          <a:p>
            <a:pPr algn="ctr"/>
            <a:endParaRPr lang="en-US" sz="2000" dirty="0">
              <a:solidFill>
                <a:srgbClr val="000000"/>
              </a:solidFill>
              <a:latin typeface="Oswald" pitchFamily="2" charset="0"/>
            </a:endParaRPr>
          </a:p>
          <a:p>
            <a:pPr algn="ctr"/>
            <a:r>
              <a:rPr lang="en-US" sz="2000" b="1" i="0" dirty="0">
                <a:solidFill>
                  <a:srgbClr val="000000"/>
                </a:solidFill>
                <a:effectLst/>
                <a:latin typeface="Oswald" pitchFamily="2" charset="0"/>
              </a:rPr>
              <a:t>“The strategy, called “Confronting the Wildfire Crisis: A Strategy for Protecting Communities and Improving Resilience in America’s Forests,” combines a historic investment of congressional funding with years of scientific research and planning into a national effort that will dramatically increase the scale of forest health treatments over the next decade.”</a:t>
            </a:r>
            <a:endParaRPr lang="en-US" sz="2000" b="1" dirty="0">
              <a:solidFill>
                <a:schemeClr val="bg1">
                  <a:lumMod val="65000"/>
                  <a:lumOff val="35000"/>
                </a:schemeClr>
              </a:solidFill>
              <a:latin typeface="Oswald" pitchFamily="2" charset="0"/>
            </a:endParaRPr>
          </a:p>
        </p:txBody>
      </p:sp>
      <p:sp>
        <p:nvSpPr>
          <p:cNvPr id="35" name="TextBox 34">
            <a:extLst>
              <a:ext uri="{FF2B5EF4-FFF2-40B4-BE49-F238E27FC236}">
                <a16:creationId xmlns:a16="http://schemas.microsoft.com/office/drawing/2014/main" id="{B5333107-60B6-4ED2-A40D-6571BB201FB4}"/>
              </a:ext>
            </a:extLst>
          </p:cNvPr>
          <p:cNvSpPr txBox="1"/>
          <p:nvPr/>
        </p:nvSpPr>
        <p:spPr>
          <a:xfrm>
            <a:off x="4551426" y="324275"/>
            <a:ext cx="7231259" cy="1015663"/>
          </a:xfrm>
          <a:prstGeom prst="rect">
            <a:avLst/>
          </a:prstGeom>
          <a:noFill/>
        </p:spPr>
        <p:txBody>
          <a:bodyPr wrap="square" rtlCol="0">
            <a:spAutoFit/>
          </a:bodyPr>
          <a:lstStyle/>
          <a:p>
            <a:r>
              <a:rPr lang="en-US" sz="2000" b="1" i="0" dirty="0">
                <a:solidFill>
                  <a:srgbClr val="000000"/>
                </a:solidFill>
                <a:effectLst/>
                <a:latin typeface="Oswald" pitchFamily="2" charset="0"/>
              </a:rPr>
              <a:t>“The Forest Service has launched a robust, 10-year strategy to squarely address this wildfire crisis in the places where it poses the most immediate threats to communities. “</a:t>
            </a:r>
          </a:p>
        </p:txBody>
      </p:sp>
    </p:spTree>
    <p:extLst>
      <p:ext uri="{BB962C8B-B14F-4D97-AF65-F5344CB8AC3E}">
        <p14:creationId xmlns:p14="http://schemas.microsoft.com/office/powerpoint/2010/main" val="28209896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AEED5540-64E5-4258-ABA4-753F07B71B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4571506"/>
            <a:ext cx="97115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23" name="Rectangle 22">
            <a:extLst>
              <a:ext uri="{FF2B5EF4-FFF2-40B4-BE49-F238E27FC236}">
                <a16:creationId xmlns:a16="http://schemas.microsoft.com/office/drawing/2014/main" id="{0760E4C7-47B8-4356-ABCA-CC9C79E2D2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icture containing text, tree, plant&#10;&#10;Description automatically generated">
            <a:extLst>
              <a:ext uri="{FF2B5EF4-FFF2-40B4-BE49-F238E27FC236}">
                <a16:creationId xmlns:a16="http://schemas.microsoft.com/office/drawing/2014/main" id="{2E7D1225-9150-46F8-B69D-617EC2355D0E}"/>
              </a:ext>
            </a:extLst>
          </p:cNvPr>
          <p:cNvPicPr>
            <a:picLocks noGrp="1" noChangeAspect="1"/>
          </p:cNvPicPr>
          <p:nvPr>
            <p:ph idx="1"/>
          </p:nvPr>
        </p:nvPicPr>
        <p:blipFill rotWithShape="1">
          <a:blip r:embed="rId2">
            <a:alphaModFix/>
            <a:extLst>
              <a:ext uri="{28A0092B-C50C-407E-A947-70E740481C1C}">
                <a14:useLocalDpi xmlns:a14="http://schemas.microsoft.com/office/drawing/2010/main" val="0"/>
              </a:ext>
            </a:extLst>
          </a:blip>
          <a:srcRect t="24571" r="-1" b="31986"/>
          <a:stretch/>
        </p:blipFill>
        <p:spPr>
          <a:xfrm>
            <a:off x="0" y="10"/>
            <a:ext cx="12191999" cy="6857990"/>
          </a:xfrm>
          <a:prstGeom prst="rect">
            <a:avLst/>
          </a:prstGeom>
          <a:ln>
            <a:noFill/>
          </a:ln>
          <a:effectLst>
            <a:softEdge rad="112500"/>
          </a:effectLst>
        </p:spPr>
      </p:pic>
      <p:sp useBgFill="1">
        <p:nvSpPr>
          <p:cNvPr id="25" name="Oval 24">
            <a:extLst>
              <a:ext uri="{FF2B5EF4-FFF2-40B4-BE49-F238E27FC236}">
                <a16:creationId xmlns:a16="http://schemas.microsoft.com/office/drawing/2014/main" id="{5E46B165-E118-452A-83D6-DE891373E3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93652" y="1260628"/>
            <a:ext cx="4336744" cy="433674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ext, tree, plant&#10;&#10;Description automatically generated">
            <a:hlinkClick r:id="rId3"/>
            <a:extLst>
              <a:ext uri="{FF2B5EF4-FFF2-40B4-BE49-F238E27FC236}">
                <a16:creationId xmlns:a16="http://schemas.microsoft.com/office/drawing/2014/main" id="{332CE79A-36C8-41F9-8027-E5A1ECF14D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9840" y="1776823"/>
            <a:ext cx="2553365" cy="3304354"/>
          </a:xfrm>
          <a:prstGeom prst="rect">
            <a:avLst/>
          </a:prstGeom>
        </p:spPr>
      </p:pic>
      <p:sp>
        <p:nvSpPr>
          <p:cNvPr id="18" name="TextBox 17">
            <a:extLst>
              <a:ext uri="{FF2B5EF4-FFF2-40B4-BE49-F238E27FC236}">
                <a16:creationId xmlns:a16="http://schemas.microsoft.com/office/drawing/2014/main" id="{E4079CC0-9654-491E-9E85-1A9E108639C6}"/>
              </a:ext>
            </a:extLst>
          </p:cNvPr>
          <p:cNvSpPr txBox="1"/>
          <p:nvPr/>
        </p:nvSpPr>
        <p:spPr>
          <a:xfrm>
            <a:off x="5920482" y="2865179"/>
            <a:ext cx="5817830" cy="101566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000" b="1" i="0" u="none" strike="noStrike" baseline="0" dirty="0">
                <a:solidFill>
                  <a:schemeClr val="tx1">
                    <a:lumMod val="85000"/>
                  </a:schemeClr>
                </a:solidFill>
                <a:latin typeface="Oswald" pitchFamily="2" charset="0"/>
              </a:rPr>
              <a:t>“Wildfires in the West have been growing in size and severity, placing homes, communities, infrastructure, and natural resources at grave and growing risk.”</a:t>
            </a:r>
            <a:endParaRPr lang="en-US" sz="2000" b="1" dirty="0">
              <a:solidFill>
                <a:schemeClr val="tx1">
                  <a:lumMod val="85000"/>
                </a:schemeClr>
              </a:solidFill>
              <a:latin typeface="Oswald" pitchFamily="2" charset="0"/>
            </a:endParaRPr>
          </a:p>
        </p:txBody>
      </p:sp>
      <p:sp>
        <p:nvSpPr>
          <p:cNvPr id="19" name="TextBox 18">
            <a:extLst>
              <a:ext uri="{FF2B5EF4-FFF2-40B4-BE49-F238E27FC236}">
                <a16:creationId xmlns:a16="http://schemas.microsoft.com/office/drawing/2014/main" id="{91F0475E-6B7C-4568-B6EB-023A34E9054C}"/>
              </a:ext>
            </a:extLst>
          </p:cNvPr>
          <p:cNvSpPr txBox="1"/>
          <p:nvPr/>
        </p:nvSpPr>
        <p:spPr>
          <a:xfrm>
            <a:off x="5817322" y="4274028"/>
            <a:ext cx="6187751" cy="224676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000" b="1" dirty="0">
                <a:solidFill>
                  <a:schemeClr val="tx1">
                    <a:lumMod val="85000"/>
                  </a:schemeClr>
                </a:solidFill>
                <a:latin typeface="Oswald" pitchFamily="2" charset="0"/>
              </a:rPr>
              <a:t>“A Bipartisan Infrastructure Law will provide an essential down payment on the resources we need to perform this work. Funds will help accomplish the hazardous fuels and forest heath, ecosystem restoration, community preparedness, and postfire recovery and reforestation work called for in the 10-year strategy and described in this implementation plan. “</a:t>
            </a:r>
          </a:p>
        </p:txBody>
      </p:sp>
    </p:spTree>
    <p:extLst>
      <p:ext uri="{BB962C8B-B14F-4D97-AF65-F5344CB8AC3E}">
        <p14:creationId xmlns:p14="http://schemas.microsoft.com/office/powerpoint/2010/main" val="9944899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3088238-72F7-4600-AFB2-D0372A35C0DB}"/>
              </a:ext>
            </a:extLst>
          </p:cNvPr>
          <p:cNvSpPr txBox="1"/>
          <p:nvPr/>
        </p:nvSpPr>
        <p:spPr>
          <a:xfrm>
            <a:off x="505020" y="396494"/>
            <a:ext cx="6095222" cy="6186309"/>
          </a:xfrm>
          <a:prstGeom prst="rect">
            <a:avLst/>
          </a:prstGeom>
          <a:noFill/>
        </p:spPr>
        <p:txBody>
          <a:bodyPr wrap="square">
            <a:spAutoFit/>
          </a:bodyPr>
          <a:lstStyle/>
          <a:p>
            <a:pPr algn="l"/>
            <a:r>
              <a:rPr lang="en-US" sz="3600" b="1" i="0" cap="all" dirty="0">
                <a:solidFill>
                  <a:schemeClr val="tx1">
                    <a:lumMod val="75000"/>
                  </a:schemeClr>
                </a:solidFill>
                <a:effectLst/>
                <a:latin typeface="Oswald" pitchFamily="2" charset="0"/>
              </a:rPr>
              <a:t>Montana's FORESTS ARE BEING DESTROYED</a:t>
            </a:r>
            <a:r>
              <a:rPr lang="en-US" sz="3600" b="1" cap="all" dirty="0">
                <a:solidFill>
                  <a:schemeClr val="tx1">
                    <a:lumMod val="75000"/>
                  </a:schemeClr>
                </a:solidFill>
                <a:latin typeface="Oswald" pitchFamily="2" charset="0"/>
              </a:rPr>
              <a:t> </a:t>
            </a:r>
            <a:r>
              <a:rPr lang="en-US" sz="3600" b="1" i="0" cap="all" dirty="0">
                <a:solidFill>
                  <a:schemeClr val="tx1">
                    <a:lumMod val="75000"/>
                  </a:schemeClr>
                </a:solidFill>
                <a:effectLst/>
                <a:latin typeface="Oswald" pitchFamily="2" charset="0"/>
              </a:rPr>
              <a:t>BY INSECTS, DISEASE, AND INEVITABLE WILDFIRE.</a:t>
            </a:r>
          </a:p>
          <a:p>
            <a:pPr algn="l"/>
            <a:endParaRPr lang="en-US" sz="3600" b="1" i="0" cap="all" dirty="0">
              <a:solidFill>
                <a:schemeClr val="tx1">
                  <a:lumMod val="65000"/>
                </a:schemeClr>
              </a:solidFill>
              <a:effectLst/>
              <a:latin typeface="Oswald" pitchFamily="2" charset="0"/>
            </a:endParaRPr>
          </a:p>
          <a:p>
            <a:pPr algn="l"/>
            <a:r>
              <a:rPr lang="en-US" sz="3600" b="0" i="0" cap="all" dirty="0">
                <a:solidFill>
                  <a:schemeClr val="tx1">
                    <a:lumMod val="65000"/>
                  </a:schemeClr>
                </a:solidFill>
                <a:effectLst/>
                <a:latin typeface="Oswald" pitchFamily="2" charset="0"/>
              </a:rPr>
              <a:t>THIS STORY REPEATS ITSELF ACROSS 11 WESTERN STATES.</a:t>
            </a:r>
          </a:p>
          <a:p>
            <a:pPr algn="l"/>
            <a:r>
              <a:rPr lang="en-US" sz="3600" cap="all" dirty="0">
                <a:solidFill>
                  <a:schemeClr val="tx1">
                    <a:lumMod val="65000"/>
                  </a:schemeClr>
                </a:solidFill>
                <a:latin typeface="Oswald" pitchFamily="2" charset="0"/>
              </a:rPr>
              <a:t>Citizens must be empowered to take the steps necessary to  create forest-to-community health.</a:t>
            </a:r>
          </a:p>
        </p:txBody>
      </p:sp>
      <p:pic>
        <p:nvPicPr>
          <p:cNvPr id="5" name="Content Placeholder 4" descr="Bar chart&#10;&#10;Description automatically generated">
            <a:extLst>
              <a:ext uri="{FF2B5EF4-FFF2-40B4-BE49-F238E27FC236}">
                <a16:creationId xmlns:a16="http://schemas.microsoft.com/office/drawing/2014/main" id="{3DA08BC5-6354-47D9-9B63-1E72BE5E68A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59799" y="9606"/>
            <a:ext cx="5232201" cy="6848394"/>
          </a:xfrm>
          <a:prstGeom prst="rect">
            <a:avLst/>
          </a:prstGeom>
          <a:ln>
            <a:noFill/>
          </a:ln>
          <a:effectLst>
            <a:softEdge rad="112500"/>
          </a:effectLst>
        </p:spPr>
      </p:pic>
    </p:spTree>
    <p:extLst>
      <p:ext uri="{BB962C8B-B14F-4D97-AF65-F5344CB8AC3E}">
        <p14:creationId xmlns:p14="http://schemas.microsoft.com/office/powerpoint/2010/main" val="1620416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2">
            <a:extLst>
              <a:ext uri="{FF2B5EF4-FFF2-40B4-BE49-F238E27FC236}">
                <a16:creationId xmlns:a16="http://schemas.microsoft.com/office/drawing/2014/main" id="{E7218290-08E7-4AB8-8549-F625B01F0D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ontent Placeholder 29">
            <a:extLst>
              <a:ext uri="{FF2B5EF4-FFF2-40B4-BE49-F238E27FC236}">
                <a16:creationId xmlns:a16="http://schemas.microsoft.com/office/drawing/2014/main" id="{C5C72BD1-CD8A-4CB9-9CA1-9DEE9E45CEFB}"/>
              </a:ext>
            </a:extLst>
          </p:cNvPr>
          <p:cNvSpPr>
            <a:spLocks noGrp="1"/>
          </p:cNvSpPr>
          <p:nvPr>
            <p:ph idx="1"/>
          </p:nvPr>
        </p:nvSpPr>
        <p:spPr>
          <a:xfrm>
            <a:off x="6764693" y="219271"/>
            <a:ext cx="5232366" cy="6092890"/>
          </a:xfrm>
        </p:spPr>
        <p:txBody>
          <a:bodyPr>
            <a:noAutofit/>
          </a:bodyPr>
          <a:lstStyle/>
          <a:p>
            <a:pPr marL="0" indent="0" algn="ctr">
              <a:buNone/>
            </a:pPr>
            <a:r>
              <a:rPr lang="en-US" sz="2400" dirty="0">
                <a:solidFill>
                  <a:schemeClr val="tx1">
                    <a:lumMod val="75000"/>
                  </a:schemeClr>
                </a:solidFill>
                <a:latin typeface="Oswald" pitchFamily="2" charset="0"/>
              </a:rPr>
              <a:t>Toward the end of August, the Bitterroot Valley wildfires merged with the </a:t>
            </a:r>
            <a:r>
              <a:rPr lang="en-US" sz="2400" dirty="0" err="1">
                <a:solidFill>
                  <a:schemeClr val="tx1">
                    <a:lumMod val="75000"/>
                  </a:schemeClr>
                </a:solidFill>
                <a:latin typeface="Oswald" pitchFamily="2" charset="0"/>
              </a:rPr>
              <a:t>Mussigbrod</a:t>
            </a:r>
            <a:r>
              <a:rPr lang="en-US" sz="2400" dirty="0">
                <a:solidFill>
                  <a:schemeClr val="tx1">
                    <a:lumMod val="75000"/>
                  </a:schemeClr>
                </a:solidFill>
                <a:latin typeface="Oswald" pitchFamily="2" charset="0"/>
              </a:rPr>
              <a:t> wildfires in the Big Hole River drainage basin to burn more than 247,000 acres. By mid-September 2000, in what has been one of the worst fire seasons in U.S. history, wildfires consumed more than 6,650,000 acres (10,389 square miles) across the country—a total area greater in size than the state of Maryland (9,774 square miles).</a:t>
            </a:r>
          </a:p>
          <a:p>
            <a:pPr marL="0" indent="0" algn="ctr">
              <a:buNone/>
            </a:pPr>
            <a:endParaRPr lang="en-US" sz="2400" dirty="0">
              <a:solidFill>
                <a:schemeClr val="tx1">
                  <a:lumMod val="75000"/>
                </a:schemeClr>
              </a:solidFill>
              <a:latin typeface="Oswald" pitchFamily="2" charset="0"/>
            </a:endParaRPr>
          </a:p>
          <a:p>
            <a:pPr marL="0" indent="0" algn="ctr">
              <a:buNone/>
            </a:pPr>
            <a:r>
              <a:rPr lang="en-US" sz="2400" dirty="0">
                <a:solidFill>
                  <a:schemeClr val="tx1">
                    <a:lumMod val="75000"/>
                  </a:schemeClr>
                </a:solidFill>
                <a:latin typeface="Oswald" pitchFamily="2" charset="0"/>
              </a:rPr>
              <a:t>Photo - Photo courtesy of </a:t>
            </a:r>
            <a:br>
              <a:rPr lang="en-US" sz="2400" dirty="0">
                <a:solidFill>
                  <a:schemeClr val="tx1">
                    <a:lumMod val="75000"/>
                  </a:schemeClr>
                </a:solidFill>
                <a:latin typeface="Oswald" pitchFamily="2" charset="0"/>
              </a:rPr>
            </a:br>
            <a:r>
              <a:rPr lang="en-US" sz="2400" dirty="0">
                <a:solidFill>
                  <a:schemeClr val="tx1">
                    <a:lumMod val="75000"/>
                  </a:schemeClr>
                </a:solidFill>
                <a:latin typeface="Oswald" pitchFamily="2" charset="0"/>
              </a:rPr>
              <a:t>John McColgan, Alaska Forest Service</a:t>
            </a:r>
          </a:p>
        </p:txBody>
      </p:sp>
      <p:pic>
        <p:nvPicPr>
          <p:cNvPr id="6" name="Content Placeholder 5" descr="A picture containing outdoor, sunset, mountain&#10;&#10;Description automatically generated">
            <a:extLst>
              <a:ext uri="{FF2B5EF4-FFF2-40B4-BE49-F238E27FC236}">
                <a16:creationId xmlns:a16="http://schemas.microsoft.com/office/drawing/2014/main" id="{5443A2BA-DC08-4FEF-B2DD-CEC448B9C183}"/>
              </a:ext>
            </a:extLst>
          </p:cNvPr>
          <p:cNvPicPr>
            <a:picLocks noChangeAspect="1"/>
          </p:cNvPicPr>
          <p:nvPr/>
        </p:nvPicPr>
        <p:blipFill rotWithShape="1">
          <a:blip r:embed="rId2">
            <a:extLst>
              <a:ext uri="{28A0092B-C50C-407E-A947-70E740481C1C}">
                <a14:useLocalDpi xmlns:a14="http://schemas.microsoft.com/office/drawing/2010/main" val="0"/>
              </a:ext>
            </a:extLst>
          </a:blip>
          <a:srcRect l="20138" r="18611" b="-2"/>
          <a:stretch/>
        </p:blipFill>
        <p:spPr>
          <a:xfrm>
            <a:off x="138957" y="76453"/>
            <a:ext cx="6781547" cy="6781547"/>
          </a:xfrm>
          <a:custGeom>
            <a:avLst/>
            <a:gdLst/>
            <a:ahLst/>
            <a:cxnLst/>
            <a:rect l="l" t="t" r="r" b="b"/>
            <a:pathLst>
              <a:path w="4629606" h="4629606">
                <a:moveTo>
                  <a:pt x="2314803" y="0"/>
                </a:moveTo>
                <a:cubicBezTo>
                  <a:pt x="3593233" y="0"/>
                  <a:pt x="4629606" y="1036373"/>
                  <a:pt x="4629606" y="2314803"/>
                </a:cubicBezTo>
                <a:cubicBezTo>
                  <a:pt x="4629606" y="3593233"/>
                  <a:pt x="3593233" y="4629606"/>
                  <a:pt x="2314803" y="4629606"/>
                </a:cubicBezTo>
                <a:cubicBezTo>
                  <a:pt x="1036373" y="4629606"/>
                  <a:pt x="0" y="3593233"/>
                  <a:pt x="0" y="2314803"/>
                </a:cubicBezTo>
                <a:cubicBezTo>
                  <a:pt x="0" y="1036373"/>
                  <a:pt x="1036373" y="0"/>
                  <a:pt x="2314803" y="0"/>
                </a:cubicBezTo>
                <a:close/>
              </a:path>
            </a:pathLst>
          </a:custGeom>
          <a:ln>
            <a:noFill/>
          </a:ln>
          <a:effectLst>
            <a:softEdge rad="112500"/>
          </a:effectLst>
        </p:spPr>
      </p:pic>
    </p:spTree>
    <p:extLst>
      <p:ext uri="{BB962C8B-B14F-4D97-AF65-F5344CB8AC3E}">
        <p14:creationId xmlns:p14="http://schemas.microsoft.com/office/powerpoint/2010/main" val="4217110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3088238-72F7-4600-AFB2-D0372A35C0DB}"/>
              </a:ext>
            </a:extLst>
          </p:cNvPr>
          <p:cNvSpPr txBox="1"/>
          <p:nvPr/>
        </p:nvSpPr>
        <p:spPr>
          <a:xfrm>
            <a:off x="1878176" y="1749404"/>
            <a:ext cx="2914650" cy="3170099"/>
          </a:xfrm>
          <a:prstGeom prst="rect">
            <a:avLst/>
          </a:prstGeom>
          <a:noFill/>
        </p:spPr>
        <p:txBody>
          <a:bodyPr wrap="square">
            <a:spAutoFit/>
          </a:bodyPr>
          <a:lstStyle/>
          <a:p>
            <a:pPr algn="ctr"/>
            <a:r>
              <a:rPr lang="en-US" sz="4000" b="1" i="0" cap="all" dirty="0">
                <a:solidFill>
                  <a:schemeClr val="tx1">
                    <a:lumMod val="75000"/>
                  </a:schemeClr>
                </a:solidFill>
                <a:effectLst/>
                <a:latin typeface="Oswald" pitchFamily="2" charset="0"/>
              </a:rPr>
              <a:t>If not YOU,</a:t>
            </a:r>
          </a:p>
          <a:p>
            <a:pPr algn="ctr"/>
            <a:r>
              <a:rPr lang="en-US" sz="4000" b="1" i="0" cap="all" dirty="0">
                <a:solidFill>
                  <a:schemeClr val="tx1">
                    <a:lumMod val="75000"/>
                  </a:schemeClr>
                </a:solidFill>
                <a:effectLst/>
                <a:latin typeface="Oswald" pitchFamily="2" charset="0"/>
              </a:rPr>
              <a:t>then who?</a:t>
            </a:r>
          </a:p>
          <a:p>
            <a:pPr algn="ctr"/>
            <a:endParaRPr lang="en-US" sz="4000" b="1" cap="all" dirty="0">
              <a:solidFill>
                <a:schemeClr val="tx1">
                  <a:lumMod val="75000"/>
                </a:schemeClr>
              </a:solidFill>
              <a:latin typeface="Oswald" pitchFamily="2" charset="0"/>
            </a:endParaRPr>
          </a:p>
          <a:p>
            <a:pPr algn="ctr"/>
            <a:r>
              <a:rPr lang="en-US" sz="4000" b="1" cap="all" dirty="0">
                <a:solidFill>
                  <a:schemeClr val="tx1">
                    <a:lumMod val="75000"/>
                  </a:schemeClr>
                </a:solidFill>
                <a:latin typeface="Oswald" pitchFamily="2" charset="0"/>
              </a:rPr>
              <a:t>If not now, </a:t>
            </a:r>
          </a:p>
          <a:p>
            <a:pPr algn="ctr"/>
            <a:r>
              <a:rPr lang="en-US" sz="4000" b="1" cap="all" dirty="0">
                <a:solidFill>
                  <a:schemeClr val="tx1">
                    <a:lumMod val="75000"/>
                  </a:schemeClr>
                </a:solidFill>
                <a:latin typeface="Oswald" pitchFamily="2" charset="0"/>
              </a:rPr>
              <a:t>then when?</a:t>
            </a:r>
          </a:p>
        </p:txBody>
      </p:sp>
      <p:pic>
        <p:nvPicPr>
          <p:cNvPr id="7" name="Content Placeholder 4" descr="A bear wearing a hat and holding a sword&#10;&#10;Description automatically generated with low confidence">
            <a:extLst>
              <a:ext uri="{FF2B5EF4-FFF2-40B4-BE49-F238E27FC236}">
                <a16:creationId xmlns:a16="http://schemas.microsoft.com/office/drawing/2014/main" id="{0C105F91-3997-4EC5-B723-630C4059B87E}"/>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6862666" y="388186"/>
            <a:ext cx="4234524" cy="5982106"/>
          </a:xfrm>
          <a:prstGeom prst="rect">
            <a:avLst/>
          </a:prstGeom>
        </p:spPr>
      </p:pic>
    </p:spTree>
    <p:extLst>
      <p:ext uri="{BB962C8B-B14F-4D97-AF65-F5344CB8AC3E}">
        <p14:creationId xmlns:p14="http://schemas.microsoft.com/office/powerpoint/2010/main" val="2135129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CDFF1FE-9FDD-45C8-9219-CF6E4E19ABBC}"/>
              </a:ext>
            </a:extLst>
          </p:cNvPr>
          <p:cNvSpPr txBox="1"/>
          <p:nvPr/>
        </p:nvSpPr>
        <p:spPr>
          <a:xfrm>
            <a:off x="342126" y="111968"/>
            <a:ext cx="6468638" cy="6948386"/>
          </a:xfrm>
          <a:prstGeom prst="rect">
            <a:avLst/>
          </a:prstGeom>
          <a:noFill/>
        </p:spPr>
        <p:txBody>
          <a:bodyPr wrap="square">
            <a:spAutoFit/>
          </a:bodyPr>
          <a:lstStyle/>
          <a:p>
            <a:pPr>
              <a:defRPr/>
            </a:pPr>
            <a:r>
              <a:rPr kumimoji="0" lang="en-US" sz="3600" b="1" i="0" u="none" strike="noStrike" kern="1200" cap="all" spc="0" normalizeH="0" baseline="0" noProof="0" dirty="0">
                <a:ln>
                  <a:noFill/>
                </a:ln>
                <a:solidFill>
                  <a:prstClr val="white">
                    <a:lumMod val="75000"/>
                  </a:prstClr>
                </a:solidFill>
                <a:effectLst/>
                <a:uLnTx/>
                <a:uFillTx/>
                <a:latin typeface="Oswald" pitchFamily="2" charset="0"/>
                <a:ea typeface="+mn-ea"/>
                <a:cs typeface="+mn-cs"/>
              </a:rPr>
              <a:t>Evergreen focuses on science-based data. </a:t>
            </a:r>
          </a:p>
          <a:p>
            <a:pPr>
              <a:defRPr/>
            </a:pPr>
            <a:endParaRPr lang="en-US" sz="3600" b="1" cap="all" dirty="0">
              <a:solidFill>
                <a:prstClr val="white">
                  <a:lumMod val="75000"/>
                </a:prstClr>
              </a:solidFill>
              <a:latin typeface="Oswald" pitchFamily="2" charset="0"/>
            </a:endParaRPr>
          </a:p>
          <a:p>
            <a:pPr>
              <a:defRPr/>
            </a:pPr>
            <a:r>
              <a:rPr lang="en-US" sz="3600" cap="all" dirty="0">
                <a:solidFill>
                  <a:prstClr val="white">
                    <a:lumMod val="65000"/>
                  </a:prstClr>
                </a:solidFill>
                <a:latin typeface="Oswald" pitchFamily="2" charset="0"/>
              </a:rPr>
              <a:t>We collect information for public use from a variety of reliable, publicly funded sources. Information is formatted to be easily accessible to a wide demographic - with various levels of understanding of forestry and forest practices.</a:t>
            </a:r>
            <a:endParaRPr kumimoji="0" lang="en-US" sz="3600" b="0" i="0" u="none" strike="noStrike" kern="1200" cap="all" spc="0" normalizeH="0" baseline="0" noProof="0" dirty="0">
              <a:ln>
                <a:noFill/>
              </a:ln>
              <a:solidFill>
                <a:prstClr val="white">
                  <a:lumMod val="65000"/>
                </a:prstClr>
              </a:solidFill>
              <a:effectLst/>
              <a:uLnTx/>
              <a:uFillTx/>
              <a:latin typeface="Oswald" pitchFamily="2" charset="0"/>
              <a:ea typeface="+mn-ea"/>
              <a:cs typeface="+mn-cs"/>
            </a:endParaRPr>
          </a:p>
        </p:txBody>
      </p:sp>
      <p:pic>
        <p:nvPicPr>
          <p:cNvPr id="9" name="Picture 8" descr="A picture containing text, tree&#10;&#10;Description automatically generated">
            <a:extLst>
              <a:ext uri="{FF2B5EF4-FFF2-40B4-BE49-F238E27FC236}">
                <a16:creationId xmlns:a16="http://schemas.microsoft.com/office/drawing/2014/main" id="{8AA073F3-17CA-42D2-826B-3DF1148264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0764" y="41858"/>
            <a:ext cx="5305034" cy="6858040"/>
          </a:xfrm>
          <a:prstGeom prst="rect">
            <a:avLst/>
          </a:prstGeom>
          <a:ln>
            <a:noFill/>
          </a:ln>
          <a:effectLst>
            <a:softEdge rad="112500"/>
          </a:effectLst>
        </p:spPr>
      </p:pic>
    </p:spTree>
    <p:extLst>
      <p:ext uri="{BB962C8B-B14F-4D97-AF65-F5344CB8AC3E}">
        <p14:creationId xmlns:p14="http://schemas.microsoft.com/office/powerpoint/2010/main" val="1717574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PortalVTI">
  <a:themeElements>
    <a:clrScheme name="Earth">
      <a:dk1>
        <a:sysClr val="windowText" lastClr="000000"/>
      </a:dk1>
      <a:lt1>
        <a:sysClr val="window" lastClr="FFFFFF"/>
      </a:lt1>
      <a:dk2>
        <a:srgbClr val="051618"/>
      </a:dk2>
      <a:lt2>
        <a:srgbClr val="E8E8DF"/>
      </a:lt2>
      <a:accent1>
        <a:srgbClr val="2D714C"/>
      </a:accent1>
      <a:accent2>
        <a:srgbClr val="1F7985"/>
      </a:accent2>
      <a:accent3>
        <a:srgbClr val="0D6756"/>
      </a:accent3>
      <a:accent4>
        <a:srgbClr val="40945E"/>
      </a:accent4>
      <a:accent5>
        <a:srgbClr val="389896"/>
      </a:accent5>
      <a:accent6>
        <a:srgbClr val="64924A"/>
      </a:accent6>
      <a:hlink>
        <a:srgbClr val="1F855C"/>
      </a:hlink>
      <a:folHlink>
        <a:srgbClr val="227390"/>
      </a:folHlink>
    </a:clrScheme>
    <a:fontScheme name="Earth">
      <a:majorFont>
        <a:latin typeface="Trade Gothic Next Cond"/>
        <a:ea typeface=""/>
        <a:cs typeface=""/>
      </a:majorFont>
      <a:minorFont>
        <a:latin typeface="Trade Gothic Next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rtalVTI" id="{0E0D5035-C7F2-4607-91F4-D5D5F886A15A}" vid="{EAFF3D8B-AC13-4E90-80A9-182200FBC86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4728</TotalTime>
  <Words>1110</Words>
  <Application>Microsoft Office PowerPoint</Application>
  <PresentationFormat>Widescreen</PresentationFormat>
  <Paragraphs>79</Paragraphs>
  <Slides>30</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Oswald</vt:lpstr>
      <vt:lpstr>Trade Gothic Next Cond</vt:lpstr>
      <vt:lpstr>Trade Gothic Next Light</vt:lpstr>
      <vt:lpstr>PortalVTI</vt:lpstr>
      <vt:lpstr>PowerPoint Presentation</vt:lpstr>
      <vt:lpstr>PowerPoint Presentation</vt:lpstr>
      <vt:lpstr>It is time to double down on the promises imbedded in the Forest Service’s latest assessment of the wildfire crisis </vt:lpstr>
      <vt:lpstr>PowerPoint Presentation</vt:lpstr>
      <vt:lpstr>PowerPoint Presentation</vt:lpstr>
      <vt:lpstr>PowerPoint Presentation</vt:lpstr>
      <vt:lpstr>PowerPoint Presentation</vt:lpstr>
      <vt:lpstr>PowerPoint Presentation</vt:lpstr>
      <vt:lpstr>PowerPoint Presentation</vt:lpstr>
      <vt:lpstr>www.evergreenmagazine.com</vt:lpstr>
      <vt:lpstr>PowerPoint Presentation</vt:lpstr>
      <vt:lpstr>PowerPoint Presentation</vt:lpstr>
      <vt:lpstr>PowerPoint Presentation</vt:lpstr>
      <vt:lpstr>PowerPoint Presentation</vt:lpstr>
      <vt:lpstr>Land area in forest (percent)</vt:lpstr>
      <vt:lpstr>PowerPoint Presentation</vt:lpstr>
      <vt:lpstr>“When we leave  forests to nature,  as so many people  today seem to want to  do, we get whatever  nature serves up, which can be pretty devastating at times…   but with forestry we  have options and a degree of  predictability  not found   in nature.”    </vt:lpstr>
      <vt:lpstr>  unmanaged/BURNED areas will convert to a mono-culture of  brush and lodgepole pine only.</vt:lpstr>
      <vt:lpstr>Creating  Forest-to-community health   requires partnerships at every level</vt:lpstr>
      <vt:lpstr>The Kootenai National Forest, is a remote, heavily timbered, 2.2-million-acre expanse.   This is a Draft proposal map for the Lincoln county wildland urban interface (Wui) – outlined in Purple.  Red and orange identify higher levels of wildfire risk.   It is important to note that most of the WUI lies within the Kootenai National Forest. This scenario is common for many rural communities in the west.   County commissioners are uniquely positioned to address the wildfire crisis.This is on your watch.</vt:lpstr>
      <vt:lpstr>PowerPoint Presentation</vt:lpstr>
      <vt:lpstr>PowerPoint Presentation</vt:lpstr>
      <vt:lpstr>FIA: The Gold Standard delves into the work of The Forest inventory analysis department of the U.s. Forest service. We highlight the 4 main regional research stations within the U.S. - and the specific focus and work within each region, nationally, and globally.  Fia data is a staple for evergreen’s science-based message. We encourage you and your community stakeholders  to explore and utilize the vast knowledge base FIA has to offer.</vt:lpstr>
      <vt:lpstr>PowerPoint Presentation</vt:lpstr>
      <vt:lpstr>PowerPoint Presentation</vt:lpstr>
      <vt:lpstr>How   do   you  want  your  smoke?</vt:lpstr>
      <vt:lpstr>        manage for the conditions on the ground     Thinning and prescribed  fire       keep the carbon in the trees</vt:lpstr>
      <vt:lpstr> A THIRD OF ALL HOMES IN THE U.S. ARE IN THE wui   THOSE WHO LIVE IN THE WUI ARE UNIQUELY POSITIONED AS STEWEARDS    RESOURCES AND EDUCATION ARE ESSENTIAL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dc:creator>
  <cp:lastModifiedBy>Jim</cp:lastModifiedBy>
  <cp:revision>18</cp:revision>
  <dcterms:created xsi:type="dcterms:W3CDTF">2022-02-05T23:59:09Z</dcterms:created>
  <dcterms:modified xsi:type="dcterms:W3CDTF">2022-02-10T23:33:03Z</dcterms:modified>
</cp:coreProperties>
</file>